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8" r:id="rId18"/>
    <p:sldId id="279" r:id="rId19"/>
    <p:sldId id="280" r:id="rId20"/>
    <p:sldId id="281" r:id="rId21"/>
    <p:sldId id="283" r:id="rId22"/>
    <p:sldId id="284" r:id="rId23"/>
    <p:sldId id="282" r:id="rId24"/>
    <p:sldId id="274" r:id="rId25"/>
    <p:sldId id="285" r:id="rId26"/>
    <p:sldId id="275" r:id="rId27"/>
    <p:sldId id="276" r:id="rId28"/>
    <p:sldId id="27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5" d="100"/>
          <a:sy n="85" d="100"/>
        </p:scale>
        <p:origin x="147" y="3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979702433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2979702433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2979702433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69817B6-CE99-CBD3-ECDC-693E2A840504}"/>
            </a:ext>
          </a:extLst>
        </p:cNvPr>
        <p:cNvGrpSpPr/>
        <p:nvPr/>
      </p:nvGrpSpPr>
      <p:grpSpPr>
        <a:xfrm>
          <a:off x="0" y="0"/>
          <a:ext cx="0" cy="0"/>
          <a:chOff x="0" y="0"/>
          <a:chExt cx="0" cy="0"/>
        </a:xfrm>
      </p:grpSpPr>
      <p:sp>
        <p:nvSpPr>
          <p:cNvPr id="103" name="Google Shape;103;g32979702433_0_13:notes">
            <a:extLst>
              <a:ext uri="{FF2B5EF4-FFF2-40B4-BE49-F238E27FC236}">
                <a16:creationId xmlns:a16="http://schemas.microsoft.com/office/drawing/2014/main" id="{02CD39F9-83A6-C5CA-190F-DBB9AF590AB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32979702433_0_13:notes">
            <a:extLst>
              <a:ext uri="{FF2B5EF4-FFF2-40B4-BE49-F238E27FC236}">
                <a16:creationId xmlns:a16="http://schemas.microsoft.com/office/drawing/2014/main" id="{C0754798-6E42-07E2-E242-428CFACB1B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81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39954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31083147-F9A3-1976-5858-1A22F6F85D00}"/>
            </a:ext>
          </a:extLst>
        </p:cNvPr>
        <p:cNvGrpSpPr/>
        <p:nvPr/>
      </p:nvGrpSpPr>
      <p:grpSpPr>
        <a:xfrm>
          <a:off x="0" y="0"/>
          <a:ext cx="0" cy="0"/>
          <a:chOff x="0" y="0"/>
          <a:chExt cx="0" cy="0"/>
        </a:xfrm>
      </p:grpSpPr>
      <p:sp>
        <p:nvSpPr>
          <p:cNvPr id="226" name="Google Shape;226;p16:notes">
            <a:extLst>
              <a:ext uri="{FF2B5EF4-FFF2-40B4-BE49-F238E27FC236}">
                <a16:creationId xmlns:a16="http://schemas.microsoft.com/office/drawing/2014/main" id="{C65FA0F2-0202-3652-345A-3F2E3E74D0D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6:notes">
            <a:extLst>
              <a:ext uri="{FF2B5EF4-FFF2-40B4-BE49-F238E27FC236}">
                <a16:creationId xmlns:a16="http://schemas.microsoft.com/office/drawing/2014/main" id="{491D5E74-A85D-7413-2220-A07C3AB021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583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2979702433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2979702433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32979702433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2979702433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3297970243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297970243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297970243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297970243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2979702433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2979702433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32979702433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979702433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297970243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91" name="Google Shape;91;p13"/>
          <p:cNvSpPr txBox="1">
            <a:spLocks noGrp="1"/>
          </p:cNvSpPr>
          <p:nvPr>
            <p:ph type="ctrTitle"/>
          </p:nvPr>
        </p:nvSpPr>
        <p:spPr>
          <a:xfrm>
            <a:off x="2749505" y="1907021"/>
            <a:ext cx="8376204" cy="230056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600"/>
              <a:buFont typeface="Times New Roman"/>
              <a:buNone/>
            </a:pPr>
            <a:r>
              <a:rPr lang="en-US" sz="6600" dirty="0">
                <a:solidFill>
                  <a:schemeClr val="lt1"/>
                </a:solidFill>
                <a:latin typeface="Times New Roman"/>
                <a:ea typeface="Times New Roman"/>
                <a:cs typeface="Times New Roman"/>
                <a:sym typeface="Times New Roman"/>
              </a:rPr>
              <a:t>MOVIE INDUSTRY ANALYSIS</a:t>
            </a:r>
            <a:endParaRPr sz="6600" dirty="0">
              <a:solidFill>
                <a:schemeClr val="lt1"/>
              </a:solidFill>
              <a:latin typeface="Times New Roman"/>
              <a:ea typeface="Times New Roman"/>
              <a:cs typeface="Times New Roman"/>
              <a:sym typeface="Times New Roman"/>
            </a:endParaRPr>
          </a:p>
        </p:txBody>
      </p:sp>
      <p:sp>
        <p:nvSpPr>
          <p:cNvPr id="92" name="Google Shape;92;p13"/>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chemeClr val="lt1">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3"/>
          <p:cNvSpPr txBox="1"/>
          <p:nvPr/>
        </p:nvSpPr>
        <p:spPr>
          <a:xfrm>
            <a:off x="25" y="6055025"/>
            <a:ext cx="12631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dirty="0">
                <a:solidFill>
                  <a:schemeClr val="lt1"/>
                </a:solidFill>
                <a:latin typeface="Times New Roman"/>
                <a:ea typeface="Times New Roman"/>
                <a:cs typeface="Times New Roman"/>
                <a:sym typeface="Times New Roman"/>
              </a:rPr>
              <a:t>Prepared by: </a:t>
            </a:r>
            <a:r>
              <a:rPr lang="en-US" sz="3600" dirty="0">
                <a:solidFill>
                  <a:schemeClr val="lt1"/>
                </a:solidFill>
                <a:latin typeface="Times New Roman"/>
                <a:ea typeface="Times New Roman"/>
                <a:cs typeface="Times New Roman"/>
                <a:sym typeface="Times New Roman"/>
              </a:rPr>
              <a:t>Brenda K., Saron W., Brenda C., Daniel O., Mark C.</a:t>
            </a:r>
            <a:endParaRPr dirty="0"/>
          </a:p>
        </p:txBody>
      </p:sp>
      <p:pic>
        <p:nvPicPr>
          <p:cNvPr id="3074" name="Picture 2">
            <a:extLst>
              <a:ext uri="{FF2B5EF4-FFF2-40B4-BE49-F238E27FC236}">
                <a16:creationId xmlns:a16="http://schemas.microsoft.com/office/drawing/2014/main" id="{5758F4F6-E293-93D4-C608-1D67E7C25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981"/>
            <a:ext cx="12192000" cy="5097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A56CD1-B39A-CFB2-3082-52C813FB14DE}"/>
              </a:ext>
            </a:extLst>
          </p:cNvPr>
          <p:cNvSpPr txBox="1"/>
          <p:nvPr/>
        </p:nvSpPr>
        <p:spPr>
          <a:xfrm>
            <a:off x="33672" y="0"/>
            <a:ext cx="12158328" cy="1641731"/>
          </a:xfrm>
          <a:prstGeom prst="rect">
            <a:avLst/>
          </a:prstGeom>
          <a:noFill/>
        </p:spPr>
        <p:txBody>
          <a:bodyPr wrap="square">
            <a:spAutoFit/>
          </a:bodyPr>
          <a:lstStyle/>
          <a:p>
            <a:pPr marL="0" marR="0" algn="ctr">
              <a:lnSpc>
                <a:spcPct val="115000"/>
              </a:lnSpc>
              <a:spcAft>
                <a:spcPts val="800"/>
              </a:spcAft>
              <a:buNone/>
            </a:pPr>
            <a:r>
              <a:rPr lang="en-US" sz="2800" b="1" kern="100" dirty="0">
                <a:effectLst/>
                <a:latin typeface="Times New Roman" panose="02020603050405020304" pitchFamily="18" charset="0"/>
                <a:ea typeface="游明朝" panose="02020400000000000000" pitchFamily="18" charset="-128"/>
                <a:cs typeface="Times New Roman" panose="02020603050405020304" pitchFamily="18" charset="0"/>
              </a:rPr>
              <a:t>DATA-DRIVEN STUDY OF KENYA’S EXCHANGE RATE DYNAMICS</a:t>
            </a:r>
          </a:p>
          <a:p>
            <a:pPr marL="0" marR="0" algn="ctr">
              <a:lnSpc>
                <a:spcPct val="115000"/>
              </a:lnSpc>
              <a:spcAft>
                <a:spcPts val="800"/>
              </a:spcAft>
            </a:pPr>
            <a:r>
              <a:rPr lang="en-US" sz="2800" b="1" kern="100" dirty="0">
                <a:effectLst/>
                <a:latin typeface="Times New Roman" panose="02020603050405020304" pitchFamily="18" charset="0"/>
                <a:ea typeface="游明朝" panose="02020400000000000000" pitchFamily="18" charset="-128"/>
                <a:cs typeface="Times New Roman" panose="02020603050405020304" pitchFamily="18" charset="0"/>
              </a:rPr>
              <a:t>UNDERSTANDING THE FORCES SHAPING KENYA’S CURRENCY VALUATIONS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4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24"/>
          <p:cNvSpPr txBox="1"/>
          <p:nvPr/>
        </p:nvSpPr>
        <p:spPr>
          <a:xfrm>
            <a:off x="49204" y="147837"/>
            <a:ext cx="11055007" cy="1046663"/>
          </a:xfrm>
          <a:prstGeom prst="rect">
            <a:avLst/>
          </a:prstGeom>
          <a:noFill/>
          <a:ln>
            <a:noFill/>
          </a:ln>
        </p:spPr>
        <p:txBody>
          <a:bodyPr spcFirstLastPara="1" wrap="square" lIns="91425" tIns="91425" rIns="91425" bIns="91425" anchor="t" anchorCtr="0">
            <a:noAutofit/>
          </a:bodyPr>
          <a:lstStyle/>
          <a:p>
            <a:pPr marL="228600" lvl="0" indent="0" algn="l" rtl="0">
              <a:lnSpc>
                <a:spcPct val="150000"/>
              </a:lnSpc>
              <a:spcBef>
                <a:spcPts val="1000"/>
              </a:spcBef>
              <a:spcAft>
                <a:spcPts val="0"/>
              </a:spcAft>
              <a:buNone/>
            </a:pPr>
            <a:r>
              <a:rPr lang="en-US" sz="3600" b="1" dirty="0">
                <a:effectLst/>
                <a:latin typeface="Times New Roman" panose="02020603050405020304" pitchFamily="18" charset="0"/>
                <a:ea typeface="游明朝" panose="02020400000000000000" pitchFamily="18" charset="-128"/>
                <a:cs typeface="Times New Roman" panose="02020603050405020304" pitchFamily="18" charset="0"/>
              </a:rPr>
              <a:t>Banking</a:t>
            </a:r>
            <a:r>
              <a:rPr lang="en-US" sz="3600" b="1" dirty="0">
                <a:effectLst/>
                <a:latin typeface="Aptos" panose="020B0004020202020204" pitchFamily="34" charset="0"/>
                <a:ea typeface="游明朝" panose="02020400000000000000" pitchFamily="18" charset="-128"/>
                <a:cs typeface="Times New Roman" panose="02020603050405020304" pitchFamily="18" charset="0"/>
              </a:rPr>
              <a:t> Rates vs Exchange Rate</a:t>
            </a:r>
            <a:endParaRPr lang="en-US" sz="3600" dirty="0">
              <a:solidFill>
                <a:schemeClr val="dk1"/>
              </a:solidFill>
              <a:latin typeface="Calibri"/>
              <a:ea typeface="Calibri"/>
              <a:cs typeface="Calibri"/>
              <a:sym typeface="Calibri"/>
            </a:endParaRPr>
          </a:p>
        </p:txBody>
      </p:sp>
      <p:sp>
        <p:nvSpPr>
          <p:cNvPr id="179" name="Google Shape;179;p24"/>
          <p:cNvSpPr txBox="1"/>
          <p:nvPr/>
        </p:nvSpPr>
        <p:spPr>
          <a:xfrm>
            <a:off x="8512375" y="1154900"/>
            <a:ext cx="92400" cy="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80" name="Google Shape;180;p24"/>
          <p:cNvSpPr txBox="1"/>
          <p:nvPr/>
        </p:nvSpPr>
        <p:spPr>
          <a:xfrm>
            <a:off x="8143874" y="1510455"/>
            <a:ext cx="3934059" cy="4580086"/>
          </a:xfrm>
          <a:prstGeom prst="rect">
            <a:avLst/>
          </a:prstGeom>
          <a:noFill/>
          <a:ln>
            <a:noFill/>
          </a:ln>
        </p:spPr>
        <p:txBody>
          <a:bodyPr spcFirstLastPara="1" wrap="square" lIns="91425" tIns="91425" rIns="91425" bIns="91425" anchor="ctr" anchorCtr="0">
            <a:noAutofit/>
          </a:bodyPr>
          <a:lstStyle/>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The deposit </a:t>
            </a:r>
            <a:r>
              <a:rPr lang="en-US" sz="2000" b="0" i="0" dirty="0" err="1">
                <a:effectLst/>
                <a:latin typeface="Times New Roman" panose="02020603050405020304" pitchFamily="18" charset="0"/>
                <a:cs typeface="Times New Roman" panose="02020603050405020304" pitchFamily="18" charset="0"/>
              </a:rPr>
              <a:t>interast</a:t>
            </a:r>
            <a:r>
              <a:rPr lang="en-US" sz="2000" b="0" i="0" dirty="0">
                <a:effectLst/>
                <a:latin typeface="Times New Roman" panose="02020603050405020304" pitchFamily="18" charset="0"/>
                <a:cs typeface="Times New Roman" panose="02020603050405020304" pitchFamily="18" charset="0"/>
              </a:rPr>
              <a:t> rate tends to follow closely the exchange rate, we can attribute this to the fact that money is weakening, less people are investing and as such due to the low demand for fixed deposits, banks are forced to increase the interest rate to attract more money.</a:t>
            </a:r>
          </a:p>
          <a:p>
            <a:pPr algn="l">
              <a:buFont typeface="+mj-lt"/>
              <a:buAutoNum type="arabicPeriod"/>
            </a:pPr>
            <a:endParaRPr lang="en-US" sz="20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Lending and Overdraft have very little effect on the exchange rate.</a:t>
            </a:r>
          </a:p>
        </p:txBody>
      </p:sp>
      <p:pic>
        <p:nvPicPr>
          <p:cNvPr id="2" name="Picture 1">
            <a:extLst>
              <a:ext uri="{FF2B5EF4-FFF2-40B4-BE49-F238E27FC236}">
                <a16:creationId xmlns:a16="http://schemas.microsoft.com/office/drawing/2014/main" id="{318BFD5E-F5ED-52FB-2FC7-AAE1E4AD4118}"/>
              </a:ext>
            </a:extLst>
          </p:cNvPr>
          <p:cNvPicPr>
            <a:picLocks noChangeAspect="1"/>
          </p:cNvPicPr>
          <p:nvPr/>
        </p:nvPicPr>
        <p:blipFill>
          <a:blip r:embed="rId3"/>
          <a:stretch>
            <a:fillRect/>
          </a:stretch>
        </p:blipFill>
        <p:spPr>
          <a:xfrm>
            <a:off x="114067" y="1358990"/>
            <a:ext cx="7836912" cy="51147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25"/>
          <p:cNvSpPr txBox="1"/>
          <p:nvPr/>
        </p:nvSpPr>
        <p:spPr>
          <a:xfrm>
            <a:off x="8538141" y="1329526"/>
            <a:ext cx="3546731" cy="498723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000" b="0" i="0" dirty="0">
                <a:effectLst/>
                <a:latin typeface="Times New Roman" panose="02020603050405020304" pitchFamily="18" charset="0"/>
                <a:cs typeface="Times New Roman" panose="02020603050405020304" pitchFamily="18" charset="0"/>
              </a:rPr>
              <a:t>1. The plot evaluates how external support and national debt may influence currency strength or depreciation.</a:t>
            </a:r>
          </a:p>
          <a:p>
            <a:pPr marL="0" lvl="0" indent="0" rtl="0">
              <a:spcBef>
                <a:spcPts val="0"/>
              </a:spcBef>
              <a:spcAft>
                <a:spcPts val="0"/>
              </a:spcAft>
              <a:buNone/>
            </a:pPr>
            <a:endPar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r>
              <a:rPr lang="en-US" sz="2000" b="0" i="0" dirty="0">
                <a:effectLst/>
                <a:latin typeface="Times New Roman" panose="02020603050405020304" pitchFamily="18" charset="0"/>
                <a:cs typeface="Times New Roman" panose="02020603050405020304" pitchFamily="18" charset="0"/>
              </a:rPr>
              <a:t>2. The country may have been using external debt to cushion the currency, however as soon as the repayment matured and Kenya made it the currency greatly weakened due to the currency outflow.</a:t>
            </a:r>
          </a:p>
          <a:p>
            <a:pPr marL="0" lvl="0" indent="0" algn="ctr" rtl="0">
              <a:spcBef>
                <a:spcPts val="0"/>
              </a:spcBef>
              <a:spcAft>
                <a:spcPts val="0"/>
              </a:spcAft>
              <a:buNone/>
            </a:pPr>
            <a:endPar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AEB5AFF5-B9AD-5476-B88F-765E1238A1DC}"/>
              </a:ext>
            </a:extLst>
          </p:cNvPr>
          <p:cNvPicPr>
            <a:picLocks noChangeAspect="1"/>
          </p:cNvPicPr>
          <p:nvPr/>
        </p:nvPicPr>
        <p:blipFill>
          <a:blip r:embed="rId3"/>
          <a:stretch>
            <a:fillRect/>
          </a:stretch>
        </p:blipFill>
        <p:spPr>
          <a:xfrm>
            <a:off x="50488" y="1194891"/>
            <a:ext cx="8055696" cy="5082493"/>
          </a:xfrm>
          <a:prstGeom prst="rect">
            <a:avLst/>
          </a:prstGeom>
        </p:spPr>
      </p:pic>
      <p:sp>
        <p:nvSpPr>
          <p:cNvPr id="4" name="TextBox 3">
            <a:extLst>
              <a:ext uri="{FF2B5EF4-FFF2-40B4-BE49-F238E27FC236}">
                <a16:creationId xmlns:a16="http://schemas.microsoft.com/office/drawing/2014/main" id="{549EDF7F-ADEE-3E04-0512-9A191534C7E7}"/>
              </a:ext>
            </a:extLst>
          </p:cNvPr>
          <p:cNvSpPr txBox="1"/>
          <p:nvPr/>
        </p:nvSpPr>
        <p:spPr>
          <a:xfrm>
            <a:off x="50488" y="137330"/>
            <a:ext cx="10378160" cy="738664"/>
          </a:xfrm>
          <a:prstGeom prst="rect">
            <a:avLst/>
          </a:prstGeom>
          <a:noFill/>
        </p:spPr>
        <p:txBody>
          <a:bodyPr wrap="square">
            <a:spAutoFit/>
          </a:bodyPr>
          <a:lstStyle/>
          <a:p>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Total Debt and Total Remittances vs Exchange rate</a:t>
            </a:r>
            <a:br>
              <a:rPr lang="en-US" sz="1400" dirty="0">
                <a:effectLst/>
                <a:latin typeface="Aptos" panose="020B0004020202020204" pitchFamily="34" charset="0"/>
                <a:ea typeface="游明朝" panose="02020400000000000000" pitchFamily="18" charset="-128"/>
                <a:cs typeface="Times New Roman" panose="02020603050405020304" pitchFamily="18" charset="0"/>
              </a:rPr>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p:nvPr/>
        </p:nvSpPr>
        <p:spPr>
          <a:xfrm>
            <a:off x="187625" y="124200"/>
            <a:ext cx="11839800" cy="75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Interbank and Central Bank Interest rates vs Exchange rate</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A06B8B09-1CC0-0805-436F-79231383BD05}"/>
              </a:ext>
            </a:extLst>
          </p:cNvPr>
          <p:cNvPicPr>
            <a:picLocks noChangeAspect="1"/>
          </p:cNvPicPr>
          <p:nvPr/>
        </p:nvPicPr>
        <p:blipFill>
          <a:blip r:embed="rId3"/>
          <a:stretch>
            <a:fillRect/>
          </a:stretch>
        </p:blipFill>
        <p:spPr>
          <a:xfrm>
            <a:off x="849308" y="1245335"/>
            <a:ext cx="10493383" cy="3921305"/>
          </a:xfrm>
          <a:prstGeom prst="rect">
            <a:avLst/>
          </a:prstGeom>
        </p:spPr>
      </p:pic>
      <p:sp>
        <p:nvSpPr>
          <p:cNvPr id="4" name="TextBox 3">
            <a:extLst>
              <a:ext uri="{FF2B5EF4-FFF2-40B4-BE49-F238E27FC236}">
                <a16:creationId xmlns:a16="http://schemas.microsoft.com/office/drawing/2014/main" id="{EDB3012C-4CE8-2B6F-A5EA-6237F3EE0B23}"/>
              </a:ext>
            </a:extLst>
          </p:cNvPr>
          <p:cNvSpPr txBox="1"/>
          <p:nvPr/>
        </p:nvSpPr>
        <p:spPr>
          <a:xfrm>
            <a:off x="0" y="5701634"/>
            <a:ext cx="12164622" cy="1200329"/>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plot compares Central Bank Rate and Interbank Rate with the exchange rate over time, helping evaluate how monetary policy and market liquidity conditions influence currency value.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177524" y="105772"/>
            <a:ext cx="11324400" cy="8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Treasury Bills (91-Day, 182-Days, 364-Days) Rate vs Exchange rate</a:t>
            </a:r>
            <a:endParaRPr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02" name="Google Shape;202;p27"/>
          <p:cNvSpPr txBox="1"/>
          <p:nvPr/>
        </p:nvSpPr>
        <p:spPr>
          <a:xfrm>
            <a:off x="0" y="5459230"/>
            <a:ext cx="12192000" cy="13743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plot compares short-term government interest rates (T-bills) with the exchange rate to show how market interest rates may influence or react to currency movements, helping understand investor behavior and macroeconomic conditions.</a:t>
            </a:r>
            <a:endParaRPr sz="2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24A1BD13-D115-9A9A-A049-647BBB99D743}"/>
              </a:ext>
            </a:extLst>
          </p:cNvPr>
          <p:cNvPicPr>
            <a:picLocks noChangeAspect="1"/>
          </p:cNvPicPr>
          <p:nvPr/>
        </p:nvPicPr>
        <p:blipFill>
          <a:blip r:embed="rId3"/>
          <a:stretch>
            <a:fillRect/>
          </a:stretch>
        </p:blipFill>
        <p:spPr>
          <a:xfrm>
            <a:off x="109167" y="1054647"/>
            <a:ext cx="10173625" cy="42915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28"/>
          <p:cNvSpPr txBox="1"/>
          <p:nvPr/>
        </p:nvSpPr>
        <p:spPr>
          <a:xfrm>
            <a:off x="157075" y="93996"/>
            <a:ext cx="11679540" cy="7194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Inflation Rate vs Exchange rate</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A7B664F-9BDF-6C78-615D-C6737ED16B6E}"/>
              </a:ext>
            </a:extLst>
          </p:cNvPr>
          <p:cNvPicPr>
            <a:picLocks noChangeAspect="1"/>
          </p:cNvPicPr>
          <p:nvPr/>
        </p:nvPicPr>
        <p:blipFill>
          <a:blip r:embed="rId3"/>
          <a:stretch>
            <a:fillRect/>
          </a:stretch>
        </p:blipFill>
        <p:spPr>
          <a:xfrm>
            <a:off x="0" y="948059"/>
            <a:ext cx="10495966" cy="4656147"/>
          </a:xfrm>
          <a:prstGeom prst="rect">
            <a:avLst/>
          </a:prstGeom>
        </p:spPr>
      </p:pic>
      <p:sp>
        <p:nvSpPr>
          <p:cNvPr id="4" name="TextBox 3">
            <a:extLst>
              <a:ext uri="{FF2B5EF4-FFF2-40B4-BE49-F238E27FC236}">
                <a16:creationId xmlns:a16="http://schemas.microsoft.com/office/drawing/2014/main" id="{4FF03DDC-7C52-9269-C82E-4FEC05A909CC}"/>
              </a:ext>
            </a:extLst>
          </p:cNvPr>
          <p:cNvSpPr txBox="1"/>
          <p:nvPr/>
        </p:nvSpPr>
        <p:spPr>
          <a:xfrm>
            <a:off x="23374" y="5809897"/>
            <a:ext cx="12168626" cy="954107"/>
          </a:xfrm>
          <a:prstGeom prst="rect">
            <a:avLst/>
          </a:prstGeom>
          <a:noFill/>
        </p:spPr>
        <p:txBody>
          <a:bodyPr wrap="square">
            <a:spAutoFit/>
          </a:bodyPr>
          <a:lstStyle/>
          <a:p>
            <a:pPr marL="457200" indent="-457200">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Inflation has very little effect on exchange rate. However, significant similar spikes are seen around the election periods of 2012, 2017.</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29"/>
          <p:cNvSpPr txBox="1"/>
          <p:nvPr/>
        </p:nvSpPr>
        <p:spPr>
          <a:xfrm>
            <a:off x="0" y="67318"/>
            <a:ext cx="12192000" cy="872105"/>
          </a:xfrm>
          <a:prstGeom prst="rect">
            <a:avLst/>
          </a:prstGeom>
          <a:noFill/>
          <a:ln>
            <a:noFill/>
          </a:ln>
        </p:spPr>
        <p:txBody>
          <a:bodyPr spcFirstLastPara="1" wrap="square" lIns="91425" tIns="45700" rIns="91425" bIns="45700" anchor="t" anchorCtr="0">
            <a:spAutoFit/>
          </a:bodyPr>
          <a:lstStyle/>
          <a:p>
            <a:pPr marL="228600" lvl="0" indent="0" algn="l" rtl="0">
              <a:lnSpc>
                <a:spcPct val="150000"/>
              </a:lnSpc>
              <a:spcBef>
                <a:spcPts val="1000"/>
              </a:spcBef>
              <a:spcAft>
                <a:spcPts val="0"/>
              </a:spcAft>
              <a:buNone/>
            </a:pPr>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Treasury bills vs Inflation</a:t>
            </a:r>
            <a:endParaRPr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01D400B-D940-EC97-E016-9EED3F20D640}"/>
              </a:ext>
            </a:extLst>
          </p:cNvPr>
          <p:cNvPicPr>
            <a:picLocks noChangeAspect="1"/>
          </p:cNvPicPr>
          <p:nvPr/>
        </p:nvPicPr>
        <p:blipFill>
          <a:blip r:embed="rId3"/>
          <a:stretch>
            <a:fillRect/>
          </a:stretch>
        </p:blipFill>
        <p:spPr>
          <a:xfrm>
            <a:off x="0" y="852690"/>
            <a:ext cx="10955970" cy="4367789"/>
          </a:xfrm>
          <a:prstGeom prst="rect">
            <a:avLst/>
          </a:prstGeom>
        </p:spPr>
      </p:pic>
      <p:sp>
        <p:nvSpPr>
          <p:cNvPr id="4" name="TextBox 3">
            <a:extLst>
              <a:ext uri="{FF2B5EF4-FFF2-40B4-BE49-F238E27FC236}">
                <a16:creationId xmlns:a16="http://schemas.microsoft.com/office/drawing/2014/main" id="{118E32ED-562A-E624-90C6-BED94A3FEE9F}"/>
              </a:ext>
            </a:extLst>
          </p:cNvPr>
          <p:cNvSpPr txBox="1"/>
          <p:nvPr/>
        </p:nvSpPr>
        <p:spPr>
          <a:xfrm>
            <a:off x="0" y="5604206"/>
            <a:ext cx="12192000"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t>
            </a:r>
            <a:r>
              <a:rPr lang="en-US" sz="2400" b="0" i="0" dirty="0">
                <a:effectLst/>
                <a:latin typeface="Times New Roman" panose="02020603050405020304" pitchFamily="18" charset="0"/>
                <a:cs typeface="Times New Roman" panose="02020603050405020304" pitchFamily="18" charset="0"/>
              </a:rPr>
              <a:t>lose relation ship between inflation and Treasury bills, and how they are used a fiscal tool to control the inflation rate. However, we see that the influences are not so significantly strong hence why treasury bills are used in conjunction with other methods to stabilize inflation.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0"/>
          <p:cNvSpPr txBox="1"/>
          <p:nvPr/>
        </p:nvSpPr>
        <p:spPr>
          <a:xfrm>
            <a:off x="272535" y="96750"/>
            <a:ext cx="9672600" cy="84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Imports and Exports vs Exchange Rate</a:t>
            </a:r>
            <a:endParaRPr sz="2800"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2" name="Picture 1">
            <a:extLst>
              <a:ext uri="{FF2B5EF4-FFF2-40B4-BE49-F238E27FC236}">
                <a16:creationId xmlns:a16="http://schemas.microsoft.com/office/drawing/2014/main" id="{578BB057-7910-5671-438B-4EDF988FC129}"/>
              </a:ext>
            </a:extLst>
          </p:cNvPr>
          <p:cNvPicPr>
            <a:picLocks noChangeAspect="1"/>
          </p:cNvPicPr>
          <p:nvPr/>
        </p:nvPicPr>
        <p:blipFill>
          <a:blip r:embed="rId3"/>
          <a:stretch>
            <a:fillRect/>
          </a:stretch>
        </p:blipFill>
        <p:spPr>
          <a:xfrm>
            <a:off x="100976" y="942450"/>
            <a:ext cx="10804506" cy="4218582"/>
          </a:xfrm>
          <a:prstGeom prst="rect">
            <a:avLst/>
          </a:prstGeom>
        </p:spPr>
      </p:pic>
      <p:sp>
        <p:nvSpPr>
          <p:cNvPr id="4" name="TextBox 3">
            <a:extLst>
              <a:ext uri="{FF2B5EF4-FFF2-40B4-BE49-F238E27FC236}">
                <a16:creationId xmlns:a16="http://schemas.microsoft.com/office/drawing/2014/main" id="{8EADBB46-3C4B-8A1D-B916-5BF8ED237DFD}"/>
              </a:ext>
            </a:extLst>
          </p:cNvPr>
          <p:cNvSpPr txBox="1"/>
          <p:nvPr/>
        </p:nvSpPr>
        <p:spPr>
          <a:xfrm>
            <a:off x="1" y="5592988"/>
            <a:ext cx="12191999" cy="1200329"/>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plot helps assess how trade performance especially trade imbalances may affect currency strength, showing whether higher imports or exports correspond with currency depreciation or appreciation.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06C5E-6B25-E663-7F4A-DB3806517453}"/>
              </a:ext>
            </a:extLst>
          </p:cNvPr>
          <p:cNvSpPr>
            <a:spLocks noGrp="1"/>
          </p:cNvSpPr>
          <p:nvPr>
            <p:ph type="title"/>
          </p:nvPr>
        </p:nvSpPr>
        <p:spPr>
          <a:xfrm>
            <a:off x="0" y="1"/>
            <a:ext cx="12192000" cy="925620"/>
          </a:xfrm>
        </p:spPr>
        <p:txBody>
          <a:bodyPr>
            <a:normAutofit/>
          </a:bodyPr>
          <a:lstStyle/>
          <a:p>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Foreign Direct Investment and IBRD loans and IDA credits (DOD, current US$) vs Exchange rate</a:t>
            </a: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3B8156-DE08-50CF-C392-C5F327C19651}"/>
              </a:ext>
            </a:extLst>
          </p:cNvPr>
          <p:cNvPicPr>
            <a:picLocks noChangeAspect="1"/>
          </p:cNvPicPr>
          <p:nvPr/>
        </p:nvPicPr>
        <p:blipFill>
          <a:blip r:embed="rId2"/>
          <a:stretch>
            <a:fillRect/>
          </a:stretch>
        </p:blipFill>
        <p:spPr>
          <a:xfrm>
            <a:off x="0" y="1172452"/>
            <a:ext cx="11337438" cy="4196142"/>
          </a:xfrm>
          <a:prstGeom prst="rect">
            <a:avLst/>
          </a:prstGeom>
        </p:spPr>
      </p:pic>
      <p:sp>
        <p:nvSpPr>
          <p:cNvPr id="5" name="TextBox 4">
            <a:extLst>
              <a:ext uri="{FF2B5EF4-FFF2-40B4-BE49-F238E27FC236}">
                <a16:creationId xmlns:a16="http://schemas.microsoft.com/office/drawing/2014/main" id="{54AA0A46-4C5C-8ECC-3DBC-70F51B4E0464}"/>
              </a:ext>
            </a:extLst>
          </p:cNvPr>
          <p:cNvSpPr txBox="1"/>
          <p:nvPr/>
        </p:nvSpPr>
        <p:spPr>
          <a:xfrm>
            <a:off x="0" y="5657671"/>
            <a:ext cx="12192000"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Comparison of </a:t>
            </a:r>
            <a:r>
              <a:rPr lang="en-US" sz="2400" b="0" i="0" dirty="0">
                <a:effectLst/>
                <a:latin typeface="Times New Roman" panose="02020603050405020304" pitchFamily="18" charset="0"/>
                <a:cs typeface="Times New Roman" panose="02020603050405020304" pitchFamily="18" charset="0"/>
              </a:rPr>
              <a:t> FDI and external loans (IBRD/IDA) with the exchange rate over time, offering insights into how capital inflows and external borrowing affect currency strength and economic confidence.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98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3CC4-645A-3600-CED1-1E42EE4C5DF7}"/>
              </a:ext>
            </a:extLst>
          </p:cNvPr>
          <p:cNvSpPr>
            <a:spLocks noGrp="1"/>
          </p:cNvSpPr>
          <p:nvPr>
            <p:ph type="title"/>
          </p:nvPr>
        </p:nvSpPr>
        <p:spPr>
          <a:xfrm>
            <a:off x="0" y="0"/>
            <a:ext cx="12192000" cy="1004157"/>
          </a:xfrm>
        </p:spPr>
        <p:txBody>
          <a:bodyPr>
            <a:normAutofit/>
          </a:bodyPr>
          <a:lstStyle/>
          <a:p>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Unemployment Rate vs Exchange Rate</a:t>
            </a: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D28B7B-02F2-220E-C592-EEDE85DCD2AA}"/>
              </a:ext>
            </a:extLst>
          </p:cNvPr>
          <p:cNvPicPr>
            <a:picLocks noChangeAspect="1"/>
          </p:cNvPicPr>
          <p:nvPr/>
        </p:nvPicPr>
        <p:blipFill>
          <a:blip r:embed="rId2"/>
          <a:stretch>
            <a:fillRect/>
          </a:stretch>
        </p:blipFill>
        <p:spPr>
          <a:xfrm>
            <a:off x="336589" y="1235190"/>
            <a:ext cx="10608162" cy="4560780"/>
          </a:xfrm>
          <a:prstGeom prst="rect">
            <a:avLst/>
          </a:prstGeom>
        </p:spPr>
      </p:pic>
      <p:sp>
        <p:nvSpPr>
          <p:cNvPr id="5" name="TextBox 4">
            <a:extLst>
              <a:ext uri="{FF2B5EF4-FFF2-40B4-BE49-F238E27FC236}">
                <a16:creationId xmlns:a16="http://schemas.microsoft.com/office/drawing/2014/main" id="{BB94A62D-74B6-D0D0-581A-5A1ACAD29C72}"/>
              </a:ext>
            </a:extLst>
          </p:cNvPr>
          <p:cNvSpPr txBox="1"/>
          <p:nvPr/>
        </p:nvSpPr>
        <p:spPr>
          <a:xfrm>
            <a:off x="17297" y="6027003"/>
            <a:ext cx="12157406" cy="830997"/>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highlights between labor market conditions and currency value, showing how domestic economic performance can influence the exchange rate.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97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AB2F-7791-0DA9-1B40-109881DFEFA3}"/>
              </a:ext>
            </a:extLst>
          </p:cNvPr>
          <p:cNvSpPr>
            <a:spLocks noGrp="1"/>
          </p:cNvSpPr>
          <p:nvPr>
            <p:ph type="title"/>
          </p:nvPr>
        </p:nvSpPr>
        <p:spPr>
          <a:xfrm>
            <a:off x="0" y="1"/>
            <a:ext cx="10515600" cy="779763"/>
          </a:xfrm>
        </p:spPr>
        <p:txBody>
          <a:bodyPr>
            <a:normAutofit/>
          </a:bodyPr>
          <a:lstStyle/>
          <a:p>
            <a:r>
              <a:rPr lang="en-US" sz="2800" b="1" dirty="0">
                <a:effectLst/>
                <a:latin typeface="Times New Roman" panose="02020603050405020304" pitchFamily="18" charset="0"/>
                <a:ea typeface="游明朝" panose="02020400000000000000" pitchFamily="18" charset="-128"/>
                <a:cs typeface="Times New Roman" panose="02020603050405020304" pitchFamily="18" charset="0"/>
              </a:rPr>
              <a:t>Cross Correlation for all the variables</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3B187A-D6E8-3A5B-D9AB-95DA341990B2}"/>
              </a:ext>
            </a:extLst>
          </p:cNvPr>
          <p:cNvPicPr>
            <a:picLocks noChangeAspect="1"/>
          </p:cNvPicPr>
          <p:nvPr/>
        </p:nvPicPr>
        <p:blipFill>
          <a:blip r:embed="rId2"/>
          <a:stretch>
            <a:fillRect/>
          </a:stretch>
        </p:blipFill>
        <p:spPr>
          <a:xfrm>
            <a:off x="0" y="1009767"/>
            <a:ext cx="11589880" cy="5848233"/>
          </a:xfrm>
          <a:prstGeom prst="rect">
            <a:avLst/>
          </a:prstGeom>
        </p:spPr>
      </p:pic>
    </p:spTree>
    <p:extLst>
      <p:ext uri="{BB962C8B-B14F-4D97-AF65-F5344CB8AC3E}">
        <p14:creationId xmlns:p14="http://schemas.microsoft.com/office/powerpoint/2010/main" val="125757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4"/>
          <p:cNvSpPr txBox="1">
            <a:spLocks noGrp="1"/>
          </p:cNvSpPr>
          <p:nvPr>
            <p:ph type="title"/>
          </p:nvPr>
        </p:nvSpPr>
        <p:spPr>
          <a:xfrm>
            <a:off x="841248" y="548640"/>
            <a:ext cx="3600860" cy="54315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Times New Roman"/>
              <a:buNone/>
            </a:pPr>
            <a:r>
              <a:rPr lang="en-US" sz="5400">
                <a:latin typeface="Times New Roman"/>
                <a:ea typeface="Times New Roman"/>
                <a:cs typeface="Times New Roman"/>
                <a:sym typeface="Times New Roman"/>
              </a:rPr>
              <a:t>Overview</a:t>
            </a:r>
            <a:endParaRPr sz="5400">
              <a:latin typeface="Times New Roman"/>
              <a:ea typeface="Times New Roman"/>
              <a:cs typeface="Times New Roman"/>
              <a:sym typeface="Times New Roman"/>
            </a:endParaRPr>
          </a:p>
        </p:txBody>
      </p:sp>
      <p:sp>
        <p:nvSpPr>
          <p:cNvPr id="100" name="Google Shape;100;p14"/>
          <p:cNvSpPr/>
          <p:nvPr/>
        </p:nvSpPr>
        <p:spPr>
          <a:xfrm rot="5400000">
            <a:off x="2543983" y="3258715"/>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4"/>
          <p:cNvSpPr txBox="1">
            <a:spLocks noGrp="1"/>
          </p:cNvSpPr>
          <p:nvPr>
            <p:ph type="body" idx="1"/>
          </p:nvPr>
        </p:nvSpPr>
        <p:spPr>
          <a:xfrm>
            <a:off x="5126418" y="552091"/>
            <a:ext cx="6224335" cy="54315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200"/>
              <a:buNone/>
            </a:pPr>
            <a:r>
              <a:rPr lang="en-US" sz="2200" dirty="0">
                <a:latin typeface="Times New Roman"/>
                <a:ea typeface="Times New Roman"/>
                <a:cs typeface="Times New Roman"/>
                <a:sym typeface="Times New Roman"/>
              </a:rPr>
              <a:t>This presentation is divided into 5:</a:t>
            </a:r>
            <a:endParaRPr dirty="0"/>
          </a:p>
          <a:p>
            <a:pPr marL="514350" lvl="0" indent="-514350" algn="l" rtl="0">
              <a:lnSpc>
                <a:spcPct val="90000"/>
              </a:lnSpc>
              <a:spcBef>
                <a:spcPts val="1000"/>
              </a:spcBef>
              <a:spcAft>
                <a:spcPts val="0"/>
              </a:spcAft>
              <a:buClr>
                <a:schemeClr val="dk1"/>
              </a:buClr>
              <a:buSzPts val="2200"/>
              <a:buFont typeface="Calibri"/>
              <a:buAutoNum type="arabicPeriod"/>
            </a:pPr>
            <a:r>
              <a:rPr lang="en-US" sz="2200" dirty="0">
                <a:latin typeface="Times New Roman"/>
                <a:ea typeface="Times New Roman"/>
                <a:cs typeface="Times New Roman"/>
                <a:sym typeface="Times New Roman"/>
              </a:rPr>
              <a:t>Business Understanding</a:t>
            </a:r>
            <a:endParaRPr dirty="0"/>
          </a:p>
          <a:p>
            <a:pPr marL="514350" lvl="0" indent="-514350" algn="l" rtl="0">
              <a:lnSpc>
                <a:spcPct val="90000"/>
              </a:lnSpc>
              <a:spcBef>
                <a:spcPts val="1000"/>
              </a:spcBef>
              <a:spcAft>
                <a:spcPts val="0"/>
              </a:spcAft>
              <a:buClr>
                <a:schemeClr val="dk1"/>
              </a:buClr>
              <a:buSzPts val="2200"/>
              <a:buFont typeface="Calibri"/>
              <a:buAutoNum type="arabicPeriod"/>
            </a:pPr>
            <a:r>
              <a:rPr lang="en-US" sz="2200" dirty="0">
                <a:latin typeface="Times New Roman"/>
                <a:ea typeface="Times New Roman"/>
                <a:cs typeface="Times New Roman"/>
                <a:sym typeface="Times New Roman"/>
              </a:rPr>
              <a:t>Data Understanding</a:t>
            </a:r>
            <a:endParaRPr dirty="0"/>
          </a:p>
          <a:p>
            <a:pPr marL="514350" lvl="0" indent="-514350" algn="l" rtl="0">
              <a:lnSpc>
                <a:spcPct val="90000"/>
              </a:lnSpc>
              <a:spcBef>
                <a:spcPts val="1000"/>
              </a:spcBef>
              <a:spcAft>
                <a:spcPts val="0"/>
              </a:spcAft>
              <a:buClr>
                <a:schemeClr val="dk1"/>
              </a:buClr>
              <a:buSzPts val="2200"/>
              <a:buFont typeface="Calibri"/>
              <a:buAutoNum type="arabicPeriod"/>
            </a:pPr>
            <a:r>
              <a:rPr lang="en-US" sz="2200" dirty="0">
                <a:latin typeface="Times New Roman"/>
                <a:ea typeface="Times New Roman"/>
                <a:cs typeface="Times New Roman"/>
                <a:sym typeface="Times New Roman"/>
              </a:rPr>
              <a:t>Data Analysis</a:t>
            </a:r>
          </a:p>
          <a:p>
            <a:pPr marL="514350" lvl="0" indent="-514350" algn="l" rtl="0">
              <a:lnSpc>
                <a:spcPct val="90000"/>
              </a:lnSpc>
              <a:spcBef>
                <a:spcPts val="1000"/>
              </a:spcBef>
              <a:spcAft>
                <a:spcPts val="0"/>
              </a:spcAft>
              <a:buClr>
                <a:schemeClr val="dk1"/>
              </a:buClr>
              <a:buSzPts val="2200"/>
              <a:buFont typeface="Calibri"/>
              <a:buAutoNum type="arabicPeriod"/>
            </a:pPr>
            <a:r>
              <a:rPr lang="en-US" sz="2200" dirty="0">
                <a:latin typeface="Times New Roman"/>
                <a:cs typeface="Times New Roman"/>
                <a:sym typeface="Times New Roman"/>
              </a:rPr>
              <a:t>Modeling</a:t>
            </a:r>
            <a:endParaRPr dirty="0"/>
          </a:p>
          <a:p>
            <a:pPr marL="514350" lvl="0" indent="-514350" algn="l" rtl="0">
              <a:lnSpc>
                <a:spcPct val="90000"/>
              </a:lnSpc>
              <a:spcBef>
                <a:spcPts val="1000"/>
              </a:spcBef>
              <a:spcAft>
                <a:spcPts val="0"/>
              </a:spcAft>
              <a:buClr>
                <a:schemeClr val="dk1"/>
              </a:buClr>
              <a:buSzPts val="2200"/>
              <a:buFont typeface="Calibri"/>
              <a:buAutoNum type="arabicPeriod"/>
            </a:pPr>
            <a:r>
              <a:rPr lang="en-US" sz="2200" dirty="0">
                <a:latin typeface="Times New Roman"/>
                <a:ea typeface="Times New Roman"/>
                <a:cs typeface="Times New Roman"/>
                <a:sym typeface="Times New Roman"/>
              </a:rPr>
              <a:t>Conclusions and Recommendation </a:t>
            </a:r>
          </a:p>
          <a:p>
            <a:pPr marL="514350" lvl="0" indent="-514350" algn="l" rtl="0">
              <a:lnSpc>
                <a:spcPct val="90000"/>
              </a:lnSpc>
              <a:spcBef>
                <a:spcPts val="1000"/>
              </a:spcBef>
              <a:spcAft>
                <a:spcPts val="0"/>
              </a:spcAft>
              <a:buClr>
                <a:schemeClr val="dk1"/>
              </a:buClr>
              <a:buSzPts val="2200"/>
              <a:buFont typeface="Calibri"/>
              <a:buAutoNum type="arabicPeriod"/>
            </a:pPr>
            <a:endParaRPr dirty="0"/>
          </a:p>
          <a:p>
            <a:pPr marL="0" lvl="0" indent="0" algn="l" rtl="0">
              <a:lnSpc>
                <a:spcPct val="90000"/>
              </a:lnSpc>
              <a:spcBef>
                <a:spcPts val="1000"/>
              </a:spcBef>
              <a:spcAft>
                <a:spcPts val="0"/>
              </a:spcAft>
              <a:buClr>
                <a:schemeClr val="dk1"/>
              </a:buClr>
              <a:buSzPts val="2200"/>
              <a:buNone/>
            </a:pPr>
            <a:endParaRPr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BFA0F94-645F-DC36-D5E0-F487E1E5D2B5}"/>
            </a:ext>
          </a:extLst>
        </p:cNvPr>
        <p:cNvGrpSpPr/>
        <p:nvPr/>
      </p:nvGrpSpPr>
      <p:grpSpPr>
        <a:xfrm>
          <a:off x="0" y="0"/>
          <a:ext cx="0" cy="0"/>
          <a:chOff x="0" y="0"/>
          <a:chExt cx="0" cy="0"/>
        </a:xfrm>
      </p:grpSpPr>
      <p:sp>
        <p:nvSpPr>
          <p:cNvPr id="106" name="Google Shape;106;p15">
            <a:extLst>
              <a:ext uri="{FF2B5EF4-FFF2-40B4-BE49-F238E27FC236}">
                <a16:creationId xmlns:a16="http://schemas.microsoft.com/office/drawing/2014/main" id="{0CF244F2-A26B-9DBE-5DFF-829AB1425F03}"/>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5">
            <a:extLst>
              <a:ext uri="{FF2B5EF4-FFF2-40B4-BE49-F238E27FC236}">
                <a16:creationId xmlns:a16="http://schemas.microsoft.com/office/drawing/2014/main" id="{61B3EC15-96C3-63E4-7EF9-B05E38F188CE}"/>
              </a:ext>
            </a:extLst>
          </p:cNvPr>
          <p:cNvSpPr/>
          <p:nvPr/>
        </p:nvSpPr>
        <p:spPr>
          <a:xfrm>
            <a:off x="1114425" y="0"/>
            <a:ext cx="9963150"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8" name="Google Shape;108;p15">
            <a:extLst>
              <a:ext uri="{FF2B5EF4-FFF2-40B4-BE49-F238E27FC236}">
                <a16:creationId xmlns:a16="http://schemas.microsoft.com/office/drawing/2014/main" id="{9DBC2C08-6D98-07E4-627A-865A7915F882}"/>
              </a:ext>
            </a:extLst>
          </p:cNvPr>
          <p:cNvSpPr/>
          <p:nvPr/>
        </p:nvSpPr>
        <p:spPr>
          <a:xfrm>
            <a:off x="1121664" y="0"/>
            <a:ext cx="9938242"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9" name="Google Shape;109;p15">
            <a:extLst>
              <a:ext uri="{FF2B5EF4-FFF2-40B4-BE49-F238E27FC236}">
                <a16:creationId xmlns:a16="http://schemas.microsoft.com/office/drawing/2014/main" id="{C308F421-5B09-5DA6-35F8-EBC3A25E6243}"/>
              </a:ext>
            </a:extLst>
          </p:cNvPr>
          <p:cNvSpPr txBox="1">
            <a:spLocks noGrp="1"/>
          </p:cNvSpPr>
          <p:nvPr>
            <p:ph type="title"/>
          </p:nvPr>
        </p:nvSpPr>
        <p:spPr>
          <a:xfrm>
            <a:off x="1524003" y="1999615"/>
            <a:ext cx="9144000" cy="2763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7200"/>
              <a:buFont typeface="Calibri"/>
              <a:buNone/>
            </a:pPr>
            <a:r>
              <a:rPr lang="en-US" sz="6000" dirty="0">
                <a:latin typeface="Times New Roman" panose="02020603050405020304" pitchFamily="18" charset="0"/>
                <a:cs typeface="Times New Roman" panose="02020603050405020304" pitchFamily="18" charset="0"/>
              </a:rPr>
              <a:t>Modeling</a:t>
            </a:r>
            <a:endParaRPr sz="6000" dirty="0">
              <a:latin typeface="Times New Roman" panose="02020603050405020304" pitchFamily="18" charset="0"/>
              <a:cs typeface="Times New Roman" panose="02020603050405020304" pitchFamily="18" charset="0"/>
            </a:endParaRPr>
          </a:p>
        </p:txBody>
      </p:sp>
      <p:sp>
        <p:nvSpPr>
          <p:cNvPr id="110" name="Google Shape;110;p15">
            <a:extLst>
              <a:ext uri="{FF2B5EF4-FFF2-40B4-BE49-F238E27FC236}">
                <a16:creationId xmlns:a16="http://schemas.microsoft.com/office/drawing/2014/main" id="{8F82442A-2451-B233-C063-330C696794F5}"/>
              </a:ext>
            </a:extLst>
          </p:cNvPr>
          <p:cNvSpPr/>
          <p:nvPr/>
        </p:nvSpPr>
        <p:spPr>
          <a:xfrm>
            <a:off x="3718560" y="552478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6473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64EFCB-E94B-EFA4-BF4D-623C35C8831C}"/>
              </a:ext>
            </a:extLst>
          </p:cNvPr>
          <p:cNvPicPr>
            <a:picLocks noChangeAspect="1"/>
          </p:cNvPicPr>
          <p:nvPr/>
        </p:nvPicPr>
        <p:blipFill>
          <a:blip r:embed="rId3"/>
          <a:stretch>
            <a:fillRect/>
          </a:stretch>
        </p:blipFill>
        <p:spPr>
          <a:xfrm>
            <a:off x="0" y="948058"/>
            <a:ext cx="5834895" cy="4588830"/>
          </a:xfrm>
          <a:prstGeom prst="rect">
            <a:avLst/>
          </a:prstGeom>
        </p:spPr>
      </p:pic>
      <p:sp>
        <p:nvSpPr>
          <p:cNvPr id="5" name="TextBox 4">
            <a:extLst>
              <a:ext uri="{FF2B5EF4-FFF2-40B4-BE49-F238E27FC236}">
                <a16:creationId xmlns:a16="http://schemas.microsoft.com/office/drawing/2014/main" id="{DF749056-D747-65AA-1ECD-B219B8A797A8}"/>
              </a:ext>
            </a:extLst>
          </p:cNvPr>
          <p:cNvSpPr txBox="1"/>
          <p:nvPr/>
        </p:nvSpPr>
        <p:spPr>
          <a:xfrm>
            <a:off x="258051" y="112196"/>
            <a:ext cx="370808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LSTM Model</a:t>
            </a:r>
          </a:p>
        </p:txBody>
      </p:sp>
      <p:sp>
        <p:nvSpPr>
          <p:cNvPr id="7" name="TextBox 6">
            <a:extLst>
              <a:ext uri="{FF2B5EF4-FFF2-40B4-BE49-F238E27FC236}">
                <a16:creationId xmlns:a16="http://schemas.microsoft.com/office/drawing/2014/main" id="{B536398A-28A3-EDB7-B97E-2F1B502167DE}"/>
              </a:ext>
            </a:extLst>
          </p:cNvPr>
          <p:cNvSpPr txBox="1"/>
          <p:nvPr/>
        </p:nvSpPr>
        <p:spPr>
          <a:xfrm>
            <a:off x="-95368" y="5726419"/>
            <a:ext cx="12287368" cy="1200329"/>
          </a:xfrm>
          <a:prstGeom prst="rect">
            <a:avLst/>
          </a:prstGeom>
          <a:noFill/>
        </p:spPr>
        <p:txBody>
          <a:bodyPr wrap="square">
            <a:spAutoFit/>
          </a:bodyPr>
          <a:lstStyle/>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The LSTM model captures the overall trend of the USD/KES exchange rate well but underestimates the sharp rise in recent years.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Training predictions closely follow historical data, while test predictions lag  behind actual values during the 2022–2023 surge.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This suggests the model struggles with sudden, steep changes in the exchange rate.</a:t>
            </a:r>
          </a:p>
        </p:txBody>
      </p:sp>
      <p:pic>
        <p:nvPicPr>
          <p:cNvPr id="10" name="Picture 9">
            <a:extLst>
              <a:ext uri="{FF2B5EF4-FFF2-40B4-BE49-F238E27FC236}">
                <a16:creationId xmlns:a16="http://schemas.microsoft.com/office/drawing/2014/main" id="{0A97EFD9-1FE3-71CF-70E7-AC9A8F38B73D}"/>
              </a:ext>
            </a:extLst>
          </p:cNvPr>
          <p:cNvPicPr>
            <a:picLocks noChangeAspect="1"/>
          </p:cNvPicPr>
          <p:nvPr/>
        </p:nvPicPr>
        <p:blipFill>
          <a:blip r:embed="rId4"/>
          <a:stretch>
            <a:fillRect/>
          </a:stretch>
        </p:blipFill>
        <p:spPr>
          <a:xfrm>
            <a:off x="5834894" y="1082694"/>
            <a:ext cx="6315967" cy="4588830"/>
          </a:xfrm>
          <a:prstGeom prst="rect">
            <a:avLst/>
          </a:prstGeom>
        </p:spPr>
      </p:pic>
    </p:spTree>
    <p:extLst>
      <p:ext uri="{BB962C8B-B14F-4D97-AF65-F5344CB8AC3E}">
        <p14:creationId xmlns:p14="http://schemas.microsoft.com/office/powerpoint/2010/main" val="408415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7B83-2C17-1D88-C300-84C99FE9B078}"/>
              </a:ext>
            </a:extLst>
          </p:cNvPr>
          <p:cNvSpPr>
            <a:spLocks noGrp="1"/>
          </p:cNvSpPr>
          <p:nvPr>
            <p:ph type="title"/>
          </p:nvPr>
        </p:nvSpPr>
        <p:spPr>
          <a:xfrm>
            <a:off x="232340" y="376345"/>
            <a:ext cx="10515600" cy="678301"/>
          </a:xfrm>
        </p:spPr>
        <p:txBody>
          <a:bodyPr>
            <a:normAutofit fontScale="90000"/>
          </a:bodyPr>
          <a:lstStyle/>
          <a:p>
            <a:r>
              <a:rPr lang="en-US" dirty="0" err="1"/>
              <a:t>Xgboost</a:t>
            </a:r>
            <a:r>
              <a:rPr lang="en-US" dirty="0"/>
              <a:t> Model</a:t>
            </a:r>
          </a:p>
        </p:txBody>
      </p:sp>
      <p:pic>
        <p:nvPicPr>
          <p:cNvPr id="4" name="Picture 3">
            <a:extLst>
              <a:ext uri="{FF2B5EF4-FFF2-40B4-BE49-F238E27FC236}">
                <a16:creationId xmlns:a16="http://schemas.microsoft.com/office/drawing/2014/main" id="{93C7D6DE-F01A-C7A9-81F3-E3A4067AF7C8}"/>
              </a:ext>
            </a:extLst>
          </p:cNvPr>
          <p:cNvPicPr>
            <a:picLocks noChangeAspect="1"/>
          </p:cNvPicPr>
          <p:nvPr/>
        </p:nvPicPr>
        <p:blipFill>
          <a:blip r:embed="rId2"/>
          <a:stretch>
            <a:fillRect/>
          </a:stretch>
        </p:blipFill>
        <p:spPr>
          <a:xfrm>
            <a:off x="0" y="1626846"/>
            <a:ext cx="6094900" cy="4047483"/>
          </a:xfrm>
          <a:prstGeom prst="rect">
            <a:avLst/>
          </a:prstGeom>
        </p:spPr>
      </p:pic>
      <p:pic>
        <p:nvPicPr>
          <p:cNvPr id="6" name="Picture 5">
            <a:extLst>
              <a:ext uri="{FF2B5EF4-FFF2-40B4-BE49-F238E27FC236}">
                <a16:creationId xmlns:a16="http://schemas.microsoft.com/office/drawing/2014/main" id="{E366374B-1BA8-FCB8-AC50-414729AA81C7}"/>
              </a:ext>
            </a:extLst>
          </p:cNvPr>
          <p:cNvPicPr>
            <a:picLocks noChangeAspect="1"/>
          </p:cNvPicPr>
          <p:nvPr/>
        </p:nvPicPr>
        <p:blipFill>
          <a:blip r:embed="rId3"/>
          <a:stretch>
            <a:fillRect/>
          </a:stretch>
        </p:blipFill>
        <p:spPr>
          <a:xfrm>
            <a:off x="6322263" y="1985874"/>
            <a:ext cx="5811770" cy="3556624"/>
          </a:xfrm>
          <a:prstGeom prst="rect">
            <a:avLst/>
          </a:prstGeom>
        </p:spPr>
      </p:pic>
    </p:spTree>
    <p:extLst>
      <p:ext uri="{BB962C8B-B14F-4D97-AF65-F5344CB8AC3E}">
        <p14:creationId xmlns:p14="http://schemas.microsoft.com/office/powerpoint/2010/main" val="4291993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761E-1C28-B5CB-867A-9E0E3BDEE87A}"/>
              </a:ext>
            </a:extLst>
          </p:cNvPr>
          <p:cNvSpPr>
            <a:spLocks noGrp="1"/>
          </p:cNvSpPr>
          <p:nvPr>
            <p:ph type="title"/>
          </p:nvPr>
        </p:nvSpPr>
        <p:spPr>
          <a:xfrm>
            <a:off x="0" y="0"/>
            <a:ext cx="12192000" cy="1357575"/>
          </a:xfrm>
        </p:spPr>
        <p:txBody>
          <a:bodyPr>
            <a:normAutofit/>
          </a:bodyPr>
          <a:lstStyle/>
          <a:p>
            <a:r>
              <a:rPr lang="en-US" sz="4000" dirty="0">
                <a:latin typeface="Times New Roman" panose="02020603050405020304" pitchFamily="18" charset="0"/>
                <a:cs typeface="Times New Roman" panose="02020603050405020304" pitchFamily="18" charset="0"/>
              </a:rPr>
              <a:t>Summary of all used models</a:t>
            </a:r>
          </a:p>
        </p:txBody>
      </p:sp>
      <p:graphicFrame>
        <p:nvGraphicFramePr>
          <p:cNvPr id="3" name="Table 2">
            <a:extLst>
              <a:ext uri="{FF2B5EF4-FFF2-40B4-BE49-F238E27FC236}">
                <a16:creationId xmlns:a16="http://schemas.microsoft.com/office/drawing/2014/main" id="{310CDBAC-C769-A10C-05F7-F1982FE05DDA}"/>
              </a:ext>
            </a:extLst>
          </p:cNvPr>
          <p:cNvGraphicFramePr>
            <a:graphicFrameLocks noGrp="1"/>
          </p:cNvGraphicFramePr>
          <p:nvPr>
            <p:extLst>
              <p:ext uri="{D42A27DB-BD31-4B8C-83A1-F6EECF244321}">
                <p14:modId xmlns:p14="http://schemas.microsoft.com/office/powerpoint/2010/main" val="401504107"/>
              </p:ext>
            </p:extLst>
          </p:nvPr>
        </p:nvGraphicFramePr>
        <p:xfrm>
          <a:off x="190735" y="1581970"/>
          <a:ext cx="10580112" cy="4644926"/>
        </p:xfrm>
        <a:graphic>
          <a:graphicData uri="http://schemas.openxmlformats.org/drawingml/2006/table">
            <a:tbl>
              <a:tblPr firstRow="1" firstCol="1" bandRow="1">
                <a:tableStyleId>{5C22544A-7EE6-4342-B048-85BDC9FD1C3A}</a:tableStyleId>
              </a:tblPr>
              <a:tblGrid>
                <a:gridCol w="1996580">
                  <a:extLst>
                    <a:ext uri="{9D8B030D-6E8A-4147-A177-3AD203B41FA5}">
                      <a16:colId xmlns:a16="http://schemas.microsoft.com/office/drawing/2014/main" val="976068033"/>
                    </a:ext>
                  </a:extLst>
                </a:gridCol>
                <a:gridCol w="1281469">
                  <a:extLst>
                    <a:ext uri="{9D8B030D-6E8A-4147-A177-3AD203B41FA5}">
                      <a16:colId xmlns:a16="http://schemas.microsoft.com/office/drawing/2014/main" val="407831280"/>
                    </a:ext>
                  </a:extLst>
                </a:gridCol>
                <a:gridCol w="2098454">
                  <a:extLst>
                    <a:ext uri="{9D8B030D-6E8A-4147-A177-3AD203B41FA5}">
                      <a16:colId xmlns:a16="http://schemas.microsoft.com/office/drawing/2014/main" val="568155360"/>
                    </a:ext>
                  </a:extLst>
                </a:gridCol>
                <a:gridCol w="1533295">
                  <a:extLst>
                    <a:ext uri="{9D8B030D-6E8A-4147-A177-3AD203B41FA5}">
                      <a16:colId xmlns:a16="http://schemas.microsoft.com/office/drawing/2014/main" val="3252322000"/>
                    </a:ext>
                  </a:extLst>
                </a:gridCol>
                <a:gridCol w="1527185">
                  <a:extLst>
                    <a:ext uri="{9D8B030D-6E8A-4147-A177-3AD203B41FA5}">
                      <a16:colId xmlns:a16="http://schemas.microsoft.com/office/drawing/2014/main" val="280309436"/>
                    </a:ext>
                  </a:extLst>
                </a:gridCol>
                <a:gridCol w="964133">
                  <a:extLst>
                    <a:ext uri="{9D8B030D-6E8A-4147-A177-3AD203B41FA5}">
                      <a16:colId xmlns:a16="http://schemas.microsoft.com/office/drawing/2014/main" val="3315749831"/>
                    </a:ext>
                  </a:extLst>
                </a:gridCol>
                <a:gridCol w="1178996">
                  <a:extLst>
                    <a:ext uri="{9D8B030D-6E8A-4147-A177-3AD203B41FA5}">
                      <a16:colId xmlns:a16="http://schemas.microsoft.com/office/drawing/2014/main" val="2857271790"/>
                    </a:ext>
                  </a:extLst>
                </a:gridCol>
              </a:tblGrid>
              <a:tr h="1415553">
                <a:tc>
                  <a:txBody>
                    <a:bodyPr/>
                    <a:lstStyle/>
                    <a:p>
                      <a:pPr marL="457200" marR="0" algn="just">
                        <a:lnSpc>
                          <a:spcPct val="115000"/>
                        </a:lnSpc>
                        <a:spcAft>
                          <a:spcPts val="800"/>
                        </a:spcAft>
                        <a:buNone/>
                      </a:pPr>
                      <a:r>
                        <a:rPr lang="en-US" sz="1200" kern="100">
                          <a:effectLst/>
                        </a:rPr>
                        <a:t>Model</a:t>
                      </a:r>
                    </a:p>
                    <a:p>
                      <a:pPr marL="0" marR="0">
                        <a:lnSpc>
                          <a:spcPct val="115000"/>
                        </a:lnSpc>
                        <a:spcAft>
                          <a:spcPts val="800"/>
                        </a:spcAft>
                        <a:buNone/>
                      </a:pPr>
                      <a:r>
                        <a:rPr lang="en-US" sz="1200" kern="100">
                          <a:effectLst/>
                        </a:rPr>
                        <a:t>Metric</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ARIMA</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dirty="0">
                          <a:effectLst/>
                        </a:rPr>
                        <a:t>EXPONENTIAL SMOOTHING</a:t>
                      </a:r>
                      <a:endParaRPr lang="en-US" sz="12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PROPHET</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MOVING AVERAGE</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LSTM</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XG BOOST</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193685702"/>
                  </a:ext>
                </a:extLst>
              </a:tr>
              <a:tr h="453455">
                <a:tc>
                  <a:txBody>
                    <a:bodyPr/>
                    <a:lstStyle/>
                    <a:p>
                      <a:pPr marL="0" marR="0" algn="just">
                        <a:lnSpc>
                          <a:spcPct val="115000"/>
                        </a:lnSpc>
                        <a:spcAft>
                          <a:spcPts val="800"/>
                        </a:spcAft>
                        <a:buNone/>
                      </a:pPr>
                      <a:r>
                        <a:rPr lang="en-US" sz="1200" kern="100">
                          <a:effectLst/>
                        </a:rPr>
                        <a:t>RMSE</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22.360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1.644</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2.614</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20.572</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6.051</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2.737</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276943243"/>
                  </a:ext>
                </a:extLst>
              </a:tr>
              <a:tr h="934504">
                <a:tc>
                  <a:txBody>
                    <a:bodyPr/>
                    <a:lstStyle/>
                    <a:p>
                      <a:pPr marL="0" marR="0" algn="just">
                        <a:lnSpc>
                          <a:spcPct val="115000"/>
                        </a:lnSpc>
                        <a:spcAft>
                          <a:spcPts val="800"/>
                        </a:spcAft>
                        <a:buNone/>
                      </a:pPr>
                      <a:r>
                        <a:rPr lang="en-US" sz="1200" kern="100">
                          <a:effectLst/>
                        </a:rPr>
                        <a:t>MSE</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486.684</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2.703</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6.830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423.223</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36.612</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7.490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4045728722"/>
                  </a:ext>
                </a:extLst>
              </a:tr>
              <a:tr h="453455">
                <a:tc>
                  <a:txBody>
                    <a:bodyPr/>
                    <a:lstStyle/>
                    <a:p>
                      <a:pPr marL="0" marR="0" algn="just">
                        <a:lnSpc>
                          <a:spcPct val="115000"/>
                        </a:lnSpc>
                        <a:spcAft>
                          <a:spcPts val="800"/>
                        </a:spcAft>
                        <a:buNone/>
                      </a:pPr>
                      <a:r>
                        <a:rPr lang="en-US" sz="1200" kern="100">
                          <a:effectLst/>
                        </a:rPr>
                        <a:t>MAE </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17.491</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1.002</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2.007</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17.893</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4.503</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1.538</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885397668"/>
                  </a:ext>
                </a:extLst>
              </a:tr>
              <a:tr h="934504">
                <a:tc>
                  <a:txBody>
                    <a:bodyPr/>
                    <a:lstStyle/>
                    <a:p>
                      <a:pPr marL="0" marR="0" algn="just">
                        <a:lnSpc>
                          <a:spcPct val="115000"/>
                        </a:lnSpc>
                        <a:spcAft>
                          <a:spcPts val="800"/>
                        </a:spcAft>
                        <a:buNone/>
                      </a:pPr>
                      <a:r>
                        <a:rPr lang="en-US" sz="1200" kern="100">
                          <a:effectLst/>
                        </a:rPr>
                        <a:t>MAPE</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14.040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1.149%</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2.200%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12.455%</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3.540%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1.620%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656087597"/>
                  </a:ext>
                </a:extLst>
              </a:tr>
              <a:tr h="453455">
                <a:tc>
                  <a:txBody>
                    <a:bodyPr/>
                    <a:lstStyle/>
                    <a:p>
                      <a:pPr marL="0" marR="0" algn="just">
                        <a:lnSpc>
                          <a:spcPct val="115000"/>
                        </a:lnSpc>
                        <a:spcAft>
                          <a:spcPts val="800"/>
                        </a:spcAft>
                        <a:buNone/>
                      </a:pPr>
                      <a:r>
                        <a:rPr lang="en-US" sz="1200" kern="100">
                          <a:effectLst/>
                        </a:rPr>
                        <a:t>R² Score </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-1.766</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dirty="0">
                          <a:effectLst/>
                        </a:rPr>
                        <a:t>0.992</a:t>
                      </a:r>
                      <a:endParaRPr lang="en-US" sz="12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0.979</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-3.510</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a:effectLst/>
                        </a:rPr>
                        <a:t>0.768</a:t>
                      </a:r>
                      <a:endParaRPr lang="en-US" sz="1200" kern="10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tc>
                  <a:txBody>
                    <a:bodyPr/>
                    <a:lstStyle/>
                    <a:p>
                      <a:pPr marL="0" marR="0" algn="just">
                        <a:lnSpc>
                          <a:spcPct val="115000"/>
                        </a:lnSpc>
                        <a:spcAft>
                          <a:spcPts val="800"/>
                        </a:spcAft>
                        <a:buNone/>
                      </a:pPr>
                      <a:r>
                        <a:rPr lang="en-US" sz="1200" kern="100" dirty="0">
                          <a:effectLst/>
                        </a:rPr>
                        <a:t>0.974</a:t>
                      </a:r>
                      <a:endParaRPr lang="en-US" sz="12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925140211"/>
                  </a:ext>
                </a:extLst>
              </a:tr>
            </a:tbl>
          </a:graphicData>
        </a:graphic>
      </p:graphicFrame>
    </p:spTree>
    <p:extLst>
      <p:ext uri="{BB962C8B-B14F-4D97-AF65-F5344CB8AC3E}">
        <p14:creationId xmlns:p14="http://schemas.microsoft.com/office/powerpoint/2010/main" val="1904827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723900" y="203199"/>
            <a:ext cx="10515600" cy="477838"/>
          </a:xfrm>
          <a:prstGeom prst="rect">
            <a:avLst/>
          </a:prstGeom>
          <a:noFill/>
          <a:ln>
            <a:noFill/>
          </a:ln>
        </p:spPr>
        <p:txBody>
          <a:bodyPr spcFirstLastPara="1" wrap="square" lIns="91425" tIns="45700" rIns="91425" bIns="45700" anchor="ctr" anchorCtr="0">
            <a:noAutofit/>
          </a:bodyPr>
          <a:lstStyle/>
          <a:p>
            <a:pPr marL="0" marR="0" algn="just">
              <a:lnSpc>
                <a:spcPct val="115000"/>
              </a:lnSpc>
              <a:spcAft>
                <a:spcPts val="800"/>
              </a:spcAft>
              <a:buNone/>
            </a:pPr>
            <a:r>
              <a:rPr lang="en-US" sz="3600" b="1" kern="100" dirty="0">
                <a:effectLst/>
                <a:latin typeface="Times New Roman" panose="02020603050405020304" pitchFamily="18" charset="0"/>
                <a:ea typeface="游明朝" panose="02020400000000000000" pitchFamily="18" charset="-128"/>
                <a:cs typeface="Times New Roman" panose="02020603050405020304" pitchFamily="18" charset="0"/>
              </a:rPr>
              <a:t>Conclusion </a:t>
            </a:r>
            <a:endParaRPr lang="en-US" sz="3600" kern="100" dirty="0">
              <a:effectLst/>
              <a:latin typeface="Times New Roman" panose="02020603050405020304" pitchFamily="18" charset="0"/>
              <a:ea typeface="游明朝" panose="02020400000000000000" pitchFamily="18" charset="-128"/>
              <a:cs typeface="Times New Roman" panose="02020603050405020304" pitchFamily="18" charset="0"/>
            </a:endParaRPr>
          </a:p>
        </p:txBody>
      </p:sp>
      <p:sp>
        <p:nvSpPr>
          <p:cNvPr id="230" name="Google Shape;230;p31"/>
          <p:cNvSpPr txBox="1">
            <a:spLocks noGrp="1"/>
          </p:cNvSpPr>
          <p:nvPr>
            <p:ph type="body" idx="1"/>
          </p:nvPr>
        </p:nvSpPr>
        <p:spPr>
          <a:xfrm>
            <a:off x="0" y="896324"/>
            <a:ext cx="12061104" cy="5961675"/>
          </a:xfrm>
          <a:prstGeom prst="rect">
            <a:avLst/>
          </a:prstGeom>
          <a:noFill/>
          <a:ln>
            <a:noFill/>
          </a:ln>
        </p:spPr>
        <p:txBody>
          <a:bodyPr spcFirstLastPara="1" wrap="square" lIns="91425" tIns="45700" rIns="91425" bIns="45700" anchor="t" anchorCtr="0">
            <a:normAutofit/>
          </a:bodyPr>
          <a:lstStyle/>
          <a:p>
            <a:pPr marL="685800" marR="0" algn="just">
              <a:lnSpc>
                <a:spcPct val="115000"/>
              </a:lnSpc>
              <a:buNone/>
            </a:pPr>
            <a:r>
              <a:rPr lang="en-US" sz="1900" b="1" u="sng" kern="100" dirty="0">
                <a:effectLst/>
                <a:latin typeface="Times New Roman" panose="02020603050405020304" pitchFamily="18" charset="0"/>
                <a:ea typeface="游明朝" panose="02020400000000000000" pitchFamily="18" charset="-128"/>
                <a:cs typeface="Times New Roman" panose="02020603050405020304" pitchFamily="18" charset="0"/>
              </a:rPr>
              <a:t>Features</a:t>
            </a:r>
          </a:p>
          <a:p>
            <a:pPr marL="685800" marR="0" algn="just">
              <a:lnSpc>
                <a:spcPct val="115000"/>
              </a:lnSpc>
              <a:buNone/>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From our exploratory analysis, we came to the conclusion that the following features have the most influence on/are influenced by the exchange rate;</a:t>
            </a:r>
          </a:p>
          <a:p>
            <a:pPr marL="342900" marR="0" lvl="0" indent="-342900" algn="just">
              <a:lnSpc>
                <a:spcPct val="115000"/>
              </a:lnSpc>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Imports &amp; Exports</a:t>
            </a:r>
          </a:p>
          <a:p>
            <a:pPr marL="342900" marR="0" lvl="0" indent="-342900" algn="just">
              <a:lnSpc>
                <a:spcPct val="115000"/>
              </a:lnSpc>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IBRD Loans &amp; IDA Credits</a:t>
            </a:r>
          </a:p>
          <a:p>
            <a:pPr marL="342900" marR="0" lvl="0" indent="-342900" algn="just">
              <a:lnSpc>
                <a:spcPct val="115000"/>
              </a:lnSpc>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Unemployment</a:t>
            </a:r>
          </a:p>
          <a:p>
            <a:pPr marL="342900" marR="0" lvl="0" indent="-342900" algn="just">
              <a:lnSpc>
                <a:spcPct val="115000"/>
              </a:lnSpc>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Bank Deposit Rate</a:t>
            </a:r>
          </a:p>
          <a:p>
            <a:pPr marL="342900" marR="0" lvl="0" indent="-342900" algn="just">
              <a:lnSpc>
                <a:spcPct val="115000"/>
              </a:lnSpc>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Savings</a:t>
            </a:r>
          </a:p>
          <a:p>
            <a:pPr marL="342900" marR="0" lvl="0" indent="-342900" algn="just">
              <a:lnSpc>
                <a:spcPct val="115000"/>
              </a:lnSpc>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Total Debt</a:t>
            </a:r>
          </a:p>
          <a:p>
            <a:pPr marL="342900" marR="0" lvl="0" indent="-342900" algn="just">
              <a:lnSpc>
                <a:spcPct val="115000"/>
              </a:lnSpc>
              <a:spcAft>
                <a:spcPts val="800"/>
              </a:spcAft>
              <a:buFont typeface="+mj-lt"/>
              <a:buAutoNum type="alphaLcPeriod"/>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Total Remittances</a:t>
            </a:r>
          </a:p>
          <a:p>
            <a:pPr marL="685800" marR="0" algn="just">
              <a:lnSpc>
                <a:spcPct val="115000"/>
              </a:lnSpc>
              <a:spcAft>
                <a:spcPts val="800"/>
              </a:spcAft>
              <a:buNone/>
            </a:pPr>
            <a:r>
              <a:rPr lang="en-US" sz="1900" kern="100" dirty="0">
                <a:effectLst/>
                <a:latin typeface="Times New Roman" panose="02020603050405020304" pitchFamily="18" charset="0"/>
                <a:ea typeface="游明朝" panose="02020400000000000000" pitchFamily="18" charset="-128"/>
                <a:cs typeface="Times New Roman" panose="02020603050405020304" pitchFamily="18" charset="0"/>
              </a:rPr>
              <a:t>For a future and ongoing analysis after this one, these would be the key features to consider in the analysis. </a:t>
            </a: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248B5FE9-842A-4E80-32E2-B4097275556D}"/>
            </a:ext>
          </a:extLst>
        </p:cNvPr>
        <p:cNvGrpSpPr/>
        <p:nvPr/>
      </p:nvGrpSpPr>
      <p:grpSpPr>
        <a:xfrm>
          <a:off x="0" y="0"/>
          <a:ext cx="0" cy="0"/>
          <a:chOff x="0" y="0"/>
          <a:chExt cx="0" cy="0"/>
        </a:xfrm>
      </p:grpSpPr>
      <p:sp>
        <p:nvSpPr>
          <p:cNvPr id="229" name="Google Shape;229;p31">
            <a:extLst>
              <a:ext uri="{FF2B5EF4-FFF2-40B4-BE49-F238E27FC236}">
                <a16:creationId xmlns:a16="http://schemas.microsoft.com/office/drawing/2014/main" id="{BD3CC01A-D01E-633B-4F22-5E814F439F0F}"/>
              </a:ext>
            </a:extLst>
          </p:cNvPr>
          <p:cNvSpPr txBox="1">
            <a:spLocks noGrp="1"/>
          </p:cNvSpPr>
          <p:nvPr>
            <p:ph type="title"/>
          </p:nvPr>
        </p:nvSpPr>
        <p:spPr>
          <a:xfrm>
            <a:off x="723900" y="203199"/>
            <a:ext cx="10515600" cy="477838"/>
          </a:xfrm>
          <a:prstGeom prst="rect">
            <a:avLst/>
          </a:prstGeom>
          <a:noFill/>
          <a:ln>
            <a:noFill/>
          </a:ln>
        </p:spPr>
        <p:txBody>
          <a:bodyPr spcFirstLastPara="1" wrap="square" lIns="91425" tIns="45700" rIns="91425" bIns="45700" anchor="ctr" anchorCtr="0">
            <a:noAutofit/>
          </a:bodyPr>
          <a:lstStyle/>
          <a:p>
            <a:pPr marL="0" marR="0" algn="just">
              <a:lnSpc>
                <a:spcPct val="115000"/>
              </a:lnSpc>
              <a:spcAft>
                <a:spcPts val="800"/>
              </a:spcAft>
              <a:buNone/>
            </a:pPr>
            <a:r>
              <a:rPr lang="en-US" sz="3600" b="1" kern="100" dirty="0">
                <a:effectLst/>
                <a:latin typeface="Times New Roman" panose="02020603050405020304" pitchFamily="18" charset="0"/>
                <a:ea typeface="游明朝" panose="02020400000000000000" pitchFamily="18" charset="-128"/>
                <a:cs typeface="Times New Roman" panose="02020603050405020304" pitchFamily="18" charset="0"/>
              </a:rPr>
              <a:t>Conclusion </a:t>
            </a:r>
            <a:endParaRPr lang="en-US" sz="3600" kern="100" dirty="0">
              <a:effectLst/>
              <a:latin typeface="Times New Roman" panose="02020603050405020304" pitchFamily="18" charset="0"/>
              <a:ea typeface="游明朝" panose="02020400000000000000" pitchFamily="18" charset="-128"/>
              <a:cs typeface="Times New Roman" panose="02020603050405020304" pitchFamily="18" charset="0"/>
            </a:endParaRPr>
          </a:p>
        </p:txBody>
      </p:sp>
      <p:sp>
        <p:nvSpPr>
          <p:cNvPr id="230" name="Google Shape;230;p31">
            <a:extLst>
              <a:ext uri="{FF2B5EF4-FFF2-40B4-BE49-F238E27FC236}">
                <a16:creationId xmlns:a16="http://schemas.microsoft.com/office/drawing/2014/main" id="{0B77E4AC-2ED2-0F8B-AB0F-A5647CA3C09A}"/>
              </a:ext>
            </a:extLst>
          </p:cNvPr>
          <p:cNvSpPr txBox="1">
            <a:spLocks noGrp="1"/>
          </p:cNvSpPr>
          <p:nvPr>
            <p:ph type="body" idx="1"/>
          </p:nvPr>
        </p:nvSpPr>
        <p:spPr>
          <a:xfrm>
            <a:off x="0" y="681037"/>
            <a:ext cx="12192000" cy="861662"/>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just">
              <a:lnSpc>
                <a:spcPct val="115000"/>
              </a:lnSpc>
              <a:buNone/>
            </a:pPr>
            <a:r>
              <a:rPr lang="en-US" sz="8000" b="1" kern="100" dirty="0">
                <a:effectLst/>
                <a:latin typeface="Times New Roman" panose="02020603050405020304" pitchFamily="18" charset="0"/>
                <a:ea typeface="游明朝" panose="02020400000000000000" pitchFamily="18" charset="-128"/>
                <a:cs typeface="Times New Roman" panose="02020603050405020304" pitchFamily="18" charset="0"/>
              </a:rPr>
              <a:t>   Models</a:t>
            </a:r>
          </a:p>
          <a:p>
            <a:pPr marL="685800" marR="0" algn="just">
              <a:lnSpc>
                <a:spcPct val="115000"/>
              </a:lnSpc>
              <a:spcAft>
                <a:spcPts val="800"/>
              </a:spcAft>
            </a:pPr>
            <a:r>
              <a:rPr lang="en-US" sz="8000" kern="100" dirty="0">
                <a:effectLst/>
                <a:latin typeface="Times New Roman" panose="02020603050405020304" pitchFamily="18" charset="0"/>
                <a:ea typeface="游明朝" panose="02020400000000000000" pitchFamily="18" charset="-128"/>
                <a:cs typeface="Times New Roman" panose="02020603050405020304" pitchFamily="18" charset="0"/>
              </a:rPr>
              <a:t>From the below table, we can see very mixed reactions from the metrics and forecasted values;</a:t>
            </a:r>
          </a:p>
          <a:p>
            <a:pPr marL="0" lvl="0" indent="0" algn="l" rtl="0">
              <a:lnSpc>
                <a:spcPct val="90000"/>
              </a:lnSpc>
              <a:spcBef>
                <a:spcPts val="1000"/>
              </a:spcBef>
              <a:spcAft>
                <a:spcPts val="0"/>
              </a:spcAft>
              <a:buClr>
                <a:schemeClr val="dk1"/>
              </a:buClr>
              <a:buSzPts val="2800"/>
              <a:buNone/>
            </a:pPr>
            <a:endParaRPr dirty="0"/>
          </a:p>
        </p:txBody>
      </p:sp>
      <p:graphicFrame>
        <p:nvGraphicFramePr>
          <p:cNvPr id="2" name="Table 1">
            <a:extLst>
              <a:ext uri="{FF2B5EF4-FFF2-40B4-BE49-F238E27FC236}">
                <a16:creationId xmlns:a16="http://schemas.microsoft.com/office/drawing/2014/main" id="{3E89A77B-6232-25EC-663D-8BDA126B5C01}"/>
              </a:ext>
            </a:extLst>
          </p:cNvPr>
          <p:cNvGraphicFramePr>
            <a:graphicFrameLocks noGrp="1"/>
          </p:cNvGraphicFramePr>
          <p:nvPr>
            <p:extLst>
              <p:ext uri="{D42A27DB-BD31-4B8C-83A1-F6EECF244321}">
                <p14:modId xmlns:p14="http://schemas.microsoft.com/office/powerpoint/2010/main" val="1040952762"/>
              </p:ext>
            </p:extLst>
          </p:nvPr>
        </p:nvGraphicFramePr>
        <p:xfrm>
          <a:off x="0" y="1727822"/>
          <a:ext cx="12191996" cy="5211514"/>
        </p:xfrm>
        <a:graphic>
          <a:graphicData uri="http://schemas.openxmlformats.org/drawingml/2006/table">
            <a:tbl>
              <a:tblPr firstRow="1" firstCol="1" bandRow="1">
                <a:tableStyleId>{5C22544A-7EE6-4342-B048-85BDC9FD1C3A}</a:tableStyleId>
              </a:tblPr>
              <a:tblGrid>
                <a:gridCol w="1638255">
                  <a:extLst>
                    <a:ext uri="{9D8B030D-6E8A-4147-A177-3AD203B41FA5}">
                      <a16:colId xmlns:a16="http://schemas.microsoft.com/office/drawing/2014/main" val="3773190887"/>
                    </a:ext>
                  </a:extLst>
                </a:gridCol>
                <a:gridCol w="1317849">
                  <a:extLst>
                    <a:ext uri="{9D8B030D-6E8A-4147-A177-3AD203B41FA5}">
                      <a16:colId xmlns:a16="http://schemas.microsoft.com/office/drawing/2014/main" val="1995221660"/>
                    </a:ext>
                  </a:extLst>
                </a:gridCol>
                <a:gridCol w="2022309">
                  <a:extLst>
                    <a:ext uri="{9D8B030D-6E8A-4147-A177-3AD203B41FA5}">
                      <a16:colId xmlns:a16="http://schemas.microsoft.com/office/drawing/2014/main" val="3017070322"/>
                    </a:ext>
                  </a:extLst>
                </a:gridCol>
                <a:gridCol w="1244328">
                  <a:extLst>
                    <a:ext uri="{9D8B030D-6E8A-4147-A177-3AD203B41FA5}">
                      <a16:colId xmlns:a16="http://schemas.microsoft.com/office/drawing/2014/main" val="2844647071"/>
                    </a:ext>
                  </a:extLst>
                </a:gridCol>
                <a:gridCol w="1554857">
                  <a:extLst>
                    <a:ext uri="{9D8B030D-6E8A-4147-A177-3AD203B41FA5}">
                      <a16:colId xmlns:a16="http://schemas.microsoft.com/office/drawing/2014/main" val="1128295457"/>
                    </a:ext>
                  </a:extLst>
                </a:gridCol>
                <a:gridCol w="1089610">
                  <a:extLst>
                    <a:ext uri="{9D8B030D-6E8A-4147-A177-3AD203B41FA5}">
                      <a16:colId xmlns:a16="http://schemas.microsoft.com/office/drawing/2014/main" val="1372013249"/>
                    </a:ext>
                  </a:extLst>
                </a:gridCol>
                <a:gridCol w="1710675">
                  <a:extLst>
                    <a:ext uri="{9D8B030D-6E8A-4147-A177-3AD203B41FA5}">
                      <a16:colId xmlns:a16="http://schemas.microsoft.com/office/drawing/2014/main" val="3606790357"/>
                    </a:ext>
                  </a:extLst>
                </a:gridCol>
                <a:gridCol w="1614113">
                  <a:extLst>
                    <a:ext uri="{9D8B030D-6E8A-4147-A177-3AD203B41FA5}">
                      <a16:colId xmlns:a16="http://schemas.microsoft.com/office/drawing/2014/main" val="733285365"/>
                    </a:ext>
                  </a:extLst>
                </a:gridCol>
              </a:tblGrid>
              <a:tr h="748575">
                <a:tc>
                  <a:txBody>
                    <a:bodyPr/>
                    <a:lstStyle/>
                    <a:p>
                      <a:pPr marL="457200" marR="0" algn="just">
                        <a:lnSpc>
                          <a:spcPct val="115000"/>
                        </a:lnSpc>
                        <a:spcAft>
                          <a:spcPts val="800"/>
                        </a:spcAft>
                        <a:buNone/>
                      </a:pPr>
                      <a:r>
                        <a:rPr lang="en-US" sz="600" kern="100" dirty="0">
                          <a:effectLst/>
                        </a:rPr>
                        <a:t>Model</a:t>
                      </a:r>
                    </a:p>
                    <a:p>
                      <a:pPr marL="0" marR="0">
                        <a:lnSpc>
                          <a:spcPct val="115000"/>
                        </a:lnSpc>
                        <a:spcAft>
                          <a:spcPts val="800"/>
                        </a:spcAft>
                        <a:buNone/>
                      </a:pPr>
                      <a:r>
                        <a:rPr lang="en-US" sz="600" kern="100" dirty="0">
                          <a:effectLst/>
                        </a:rPr>
                        <a:t>Date</a:t>
                      </a:r>
                      <a:endParaRPr lang="en-US" sz="6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ARIMA</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EXPONENTIAL SMOOTHING</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PROPHET</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MOVING AVERAGE</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LSTM</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XG BOOST</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ACTUAL</a:t>
                      </a:r>
                    </a:p>
                    <a:p>
                      <a:pPr marL="0" marR="0" algn="just">
                        <a:lnSpc>
                          <a:spcPct val="115000"/>
                        </a:lnSpc>
                        <a:spcAft>
                          <a:spcPts val="800"/>
                        </a:spcAft>
                        <a:buNone/>
                      </a:pPr>
                      <a:r>
                        <a:rPr lang="en-US" sz="600" kern="100">
                          <a:effectLst/>
                        </a:rPr>
                        <a:t>(CLOSING)</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2849741218"/>
                  </a:ext>
                </a:extLst>
              </a:tr>
              <a:tr h="343303">
                <a:tc>
                  <a:txBody>
                    <a:bodyPr/>
                    <a:lstStyle/>
                    <a:p>
                      <a:pPr marL="0" marR="0" algn="just">
                        <a:lnSpc>
                          <a:spcPct val="115000"/>
                        </a:lnSpc>
                        <a:spcAft>
                          <a:spcPts val="800"/>
                        </a:spcAft>
                        <a:buNone/>
                      </a:pPr>
                      <a:r>
                        <a:rPr lang="en-US" sz="600" kern="100">
                          <a:effectLst/>
                        </a:rPr>
                        <a:t>Dec – 2023</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155.13</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144.60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154.95</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154.09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1934535398"/>
                  </a:ext>
                </a:extLst>
              </a:tr>
              <a:tr h="343303">
                <a:tc>
                  <a:txBody>
                    <a:bodyPr/>
                    <a:lstStyle/>
                    <a:p>
                      <a:pPr marL="0" marR="0" algn="just">
                        <a:lnSpc>
                          <a:spcPct val="115000"/>
                        </a:lnSpc>
                        <a:spcAft>
                          <a:spcPts val="800"/>
                        </a:spcAft>
                        <a:buNone/>
                      </a:pPr>
                      <a:r>
                        <a:rPr lang="en-US" sz="600" kern="100">
                          <a:effectLst/>
                        </a:rPr>
                        <a:t>Jan – 2024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254.87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157.01</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147.06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155.44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141.23</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159.69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4251118313"/>
                  </a:ext>
                </a:extLst>
              </a:tr>
              <a:tr h="343303">
                <a:tc>
                  <a:txBody>
                    <a:bodyPr/>
                    <a:lstStyle/>
                    <a:p>
                      <a:pPr marL="0" marR="0" algn="just">
                        <a:lnSpc>
                          <a:spcPct val="115000"/>
                        </a:lnSpc>
                        <a:spcAft>
                          <a:spcPts val="800"/>
                        </a:spcAft>
                        <a:buNone/>
                      </a:pPr>
                      <a:r>
                        <a:rPr lang="en-US" sz="600" kern="100">
                          <a:effectLst/>
                        </a:rPr>
                        <a:t>Feb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356.63</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158.90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147.06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155.47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141.32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151.84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1413582689"/>
                  </a:ext>
                </a:extLst>
              </a:tr>
              <a:tr h="343303">
                <a:tc>
                  <a:txBody>
                    <a:bodyPr/>
                    <a:lstStyle/>
                    <a:p>
                      <a:pPr marL="0" marR="0" algn="just">
                        <a:lnSpc>
                          <a:spcPct val="115000"/>
                        </a:lnSpc>
                        <a:spcAft>
                          <a:spcPts val="800"/>
                        </a:spcAft>
                        <a:buNone/>
                      </a:pPr>
                      <a:r>
                        <a:rPr lang="en-US" sz="600" kern="100">
                          <a:effectLst/>
                        </a:rPr>
                        <a:t>Mar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458.53</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160.78</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148.29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155.60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140.67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137.35</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569529325"/>
                  </a:ext>
                </a:extLst>
              </a:tr>
              <a:tr h="343303">
                <a:tc>
                  <a:txBody>
                    <a:bodyPr/>
                    <a:lstStyle/>
                    <a:p>
                      <a:pPr marL="0" marR="0" algn="just">
                        <a:lnSpc>
                          <a:spcPct val="115000"/>
                        </a:lnSpc>
                        <a:spcAft>
                          <a:spcPts val="800"/>
                        </a:spcAft>
                        <a:buNone/>
                      </a:pPr>
                      <a:r>
                        <a:rPr lang="en-US" sz="600" kern="100">
                          <a:effectLst/>
                        </a:rPr>
                        <a:t>Apr – 2024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560.56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162.67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148.54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155.56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139.72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131.57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2030361962"/>
                  </a:ext>
                </a:extLst>
              </a:tr>
              <a:tr h="343303">
                <a:tc>
                  <a:txBody>
                    <a:bodyPr/>
                    <a:lstStyle/>
                    <a:p>
                      <a:pPr marL="0" marR="0" algn="just">
                        <a:lnSpc>
                          <a:spcPct val="115000"/>
                        </a:lnSpc>
                        <a:spcAft>
                          <a:spcPts val="800"/>
                        </a:spcAft>
                        <a:buNone/>
                      </a:pPr>
                      <a:r>
                        <a:rPr lang="en-US" sz="600" kern="100">
                          <a:effectLst/>
                        </a:rPr>
                        <a:t>May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662.72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164.55</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148.36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155.54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138.69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131.69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523847927"/>
                  </a:ext>
                </a:extLst>
              </a:tr>
              <a:tr h="343303">
                <a:tc>
                  <a:txBody>
                    <a:bodyPr/>
                    <a:lstStyle/>
                    <a:p>
                      <a:pPr marL="0" marR="0" algn="just">
                        <a:lnSpc>
                          <a:spcPct val="115000"/>
                        </a:lnSpc>
                        <a:spcAft>
                          <a:spcPts val="800"/>
                        </a:spcAft>
                        <a:buNone/>
                      </a:pPr>
                      <a:r>
                        <a:rPr lang="en-US" sz="600" kern="100">
                          <a:effectLst/>
                        </a:rPr>
                        <a:t>Jun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765.02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166.44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169.22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155.40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137.67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129.36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3613669356"/>
                  </a:ext>
                </a:extLst>
              </a:tr>
              <a:tr h="343303">
                <a:tc>
                  <a:txBody>
                    <a:bodyPr/>
                    <a:lstStyle/>
                    <a:p>
                      <a:pPr marL="0" marR="0" algn="just">
                        <a:lnSpc>
                          <a:spcPct val="115000"/>
                        </a:lnSpc>
                        <a:spcAft>
                          <a:spcPts val="800"/>
                        </a:spcAft>
                        <a:buNone/>
                      </a:pPr>
                      <a:r>
                        <a:rPr lang="en-US" sz="600" kern="100">
                          <a:effectLst/>
                        </a:rPr>
                        <a:t>July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867.45</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168.32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151.92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155.39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136.70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129.87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3847414751"/>
                  </a:ext>
                </a:extLst>
              </a:tr>
              <a:tr h="343303">
                <a:tc>
                  <a:txBody>
                    <a:bodyPr/>
                    <a:lstStyle/>
                    <a:p>
                      <a:pPr marL="0" marR="0" algn="just">
                        <a:lnSpc>
                          <a:spcPct val="115000"/>
                        </a:lnSpc>
                        <a:spcAft>
                          <a:spcPts val="800"/>
                        </a:spcAft>
                        <a:buNone/>
                      </a:pPr>
                      <a:r>
                        <a:rPr lang="en-US" sz="600" kern="100">
                          <a:effectLst/>
                        </a:rPr>
                        <a:t>Aug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970.02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170.21</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152.06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155.37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135.80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129.32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1908446701"/>
                  </a:ext>
                </a:extLst>
              </a:tr>
              <a:tr h="343303">
                <a:tc>
                  <a:txBody>
                    <a:bodyPr/>
                    <a:lstStyle/>
                    <a:p>
                      <a:pPr marL="0" marR="0" algn="just">
                        <a:lnSpc>
                          <a:spcPct val="115000"/>
                        </a:lnSpc>
                        <a:spcAft>
                          <a:spcPts val="800"/>
                        </a:spcAft>
                        <a:buNone/>
                      </a:pPr>
                      <a:r>
                        <a:rPr lang="en-US" sz="600" kern="100">
                          <a:effectLst/>
                        </a:rPr>
                        <a:t>Sep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1072.71</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172.09</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171.16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155.27</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134.95</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129.20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2820216130"/>
                  </a:ext>
                </a:extLst>
              </a:tr>
              <a:tr h="343303">
                <a:tc>
                  <a:txBody>
                    <a:bodyPr/>
                    <a:lstStyle/>
                    <a:p>
                      <a:pPr marL="0" marR="0" algn="just">
                        <a:lnSpc>
                          <a:spcPct val="115000"/>
                        </a:lnSpc>
                        <a:spcAft>
                          <a:spcPts val="800"/>
                        </a:spcAft>
                        <a:buNone/>
                      </a:pPr>
                      <a:r>
                        <a:rPr lang="en-US" sz="600" kern="100">
                          <a:effectLst/>
                        </a:rPr>
                        <a:t>Oct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1175.55</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173.98</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154.02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155.14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134.16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129.20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2715796579"/>
                  </a:ext>
                </a:extLst>
              </a:tr>
              <a:tr h="343303">
                <a:tc>
                  <a:txBody>
                    <a:bodyPr/>
                    <a:lstStyle/>
                    <a:p>
                      <a:pPr marL="0" marR="0" algn="just">
                        <a:lnSpc>
                          <a:spcPct val="115000"/>
                        </a:lnSpc>
                        <a:spcAft>
                          <a:spcPts val="800"/>
                        </a:spcAft>
                        <a:buNone/>
                      </a:pPr>
                      <a:r>
                        <a:rPr lang="en-US" sz="600" kern="100">
                          <a:effectLst/>
                        </a:rPr>
                        <a:t>Nov – 2024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1278.51</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175.86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156.24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154.96</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133.42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129.40</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2104898580"/>
                  </a:ext>
                </a:extLst>
              </a:tr>
              <a:tr h="343303">
                <a:tc>
                  <a:txBody>
                    <a:bodyPr/>
                    <a:lstStyle/>
                    <a:p>
                      <a:pPr marL="0" marR="0" algn="just">
                        <a:lnSpc>
                          <a:spcPct val="115000"/>
                        </a:lnSpc>
                        <a:spcAft>
                          <a:spcPts val="800"/>
                        </a:spcAft>
                        <a:buNone/>
                      </a:pPr>
                      <a:r>
                        <a:rPr lang="en-US" sz="600" kern="100">
                          <a:effectLst/>
                        </a:rPr>
                        <a:t>Dec – 2024</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1381.61</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dirty="0">
                          <a:effectLst/>
                        </a:rPr>
                        <a:t> </a:t>
                      </a:r>
                      <a:endParaRPr lang="en-US" sz="6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173.63</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dirty="0">
                          <a:effectLst/>
                        </a:rPr>
                        <a:t> </a:t>
                      </a:r>
                      <a:endParaRPr lang="en-US" sz="6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132.72</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a:effectLst/>
                        </a:rPr>
                        <a:t> </a:t>
                      </a:r>
                      <a:endParaRPr lang="en-US" sz="600" kern="10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tc>
                  <a:txBody>
                    <a:bodyPr/>
                    <a:lstStyle/>
                    <a:p>
                      <a:pPr marL="0" marR="0" algn="just">
                        <a:lnSpc>
                          <a:spcPct val="115000"/>
                        </a:lnSpc>
                        <a:spcAft>
                          <a:spcPts val="800"/>
                        </a:spcAft>
                        <a:buNone/>
                      </a:pPr>
                      <a:r>
                        <a:rPr lang="en-US" sz="600" kern="100" dirty="0">
                          <a:effectLst/>
                        </a:rPr>
                        <a:t>129.36</a:t>
                      </a:r>
                      <a:endParaRPr lang="en-US" sz="600" kern="100" dirty="0">
                        <a:effectLst/>
                        <a:latin typeface="Aptos" panose="020B0004020202020204" pitchFamily="34" charset="0"/>
                        <a:ea typeface="游明朝" panose="02020400000000000000" pitchFamily="18" charset="-128"/>
                        <a:cs typeface="Times New Roman" panose="02020603050405020304" pitchFamily="18" charset="0"/>
                      </a:endParaRPr>
                    </a:p>
                  </a:txBody>
                  <a:tcPr marL="31679" marR="31679" marT="0" marB="0"/>
                </a:tc>
                <a:extLst>
                  <a:ext uri="{0D108BD9-81ED-4DB2-BD59-A6C34878D82A}">
                    <a16:rowId xmlns:a16="http://schemas.microsoft.com/office/drawing/2014/main" val="3677093609"/>
                  </a:ext>
                </a:extLst>
              </a:tr>
            </a:tbl>
          </a:graphicData>
        </a:graphic>
      </p:graphicFrame>
    </p:spTree>
    <p:extLst>
      <p:ext uri="{BB962C8B-B14F-4D97-AF65-F5344CB8AC3E}">
        <p14:creationId xmlns:p14="http://schemas.microsoft.com/office/powerpoint/2010/main" val="3245371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ext Placeholder 2">
            <a:extLst>
              <a:ext uri="{FF2B5EF4-FFF2-40B4-BE49-F238E27FC236}">
                <a16:creationId xmlns:a16="http://schemas.microsoft.com/office/drawing/2014/main" id="{70AB7E47-7139-235F-99CC-BDC5F47AB95A}"/>
              </a:ext>
            </a:extLst>
          </p:cNvPr>
          <p:cNvSpPr>
            <a:spLocks noGrp="1"/>
          </p:cNvSpPr>
          <p:nvPr>
            <p:ph type="body" idx="1"/>
          </p:nvPr>
        </p:nvSpPr>
        <p:spPr>
          <a:xfrm>
            <a:off x="0" y="1138793"/>
            <a:ext cx="11763783" cy="5719208"/>
          </a:xfrm>
        </p:spPr>
        <p:txBody>
          <a:bodyPr>
            <a:normAutofit/>
          </a:bodyPr>
          <a:lstStyle/>
          <a:p>
            <a:pPr marL="685800">
              <a:lnSpc>
                <a:spcPct val="115000"/>
              </a:lnSpc>
            </a:pPr>
            <a:r>
              <a:rPr lang="en-US" sz="2400" kern="100" dirty="0">
                <a:effectLst/>
                <a:latin typeface="Times New Roman" panose="02020603050405020304" pitchFamily="18" charset="0"/>
                <a:ea typeface="游明朝" panose="02020400000000000000" pitchFamily="18" charset="-128"/>
                <a:cs typeface="Times New Roman" panose="02020603050405020304" pitchFamily="18" charset="0"/>
              </a:rPr>
              <a:t>Integrate continuous EDA and decomposition tools into the national financial reporting system to monitor seasonal or structural shifts in currency dynamics.</a:t>
            </a:r>
          </a:p>
          <a:p>
            <a:pPr marL="685800">
              <a:lnSpc>
                <a:spcPct val="115000"/>
              </a:lnSpc>
            </a:pPr>
            <a:r>
              <a:rPr lang="en-US" sz="2400" kern="100" dirty="0">
                <a:effectLst/>
                <a:latin typeface="Times New Roman" panose="02020603050405020304" pitchFamily="18" charset="0"/>
                <a:ea typeface="游明朝" panose="02020400000000000000" pitchFamily="18" charset="-128"/>
                <a:cs typeface="Times New Roman" panose="02020603050405020304" pitchFamily="18" charset="0"/>
              </a:rPr>
              <a:t>Adopt the best-performing forecasting model (e.g., Exponential Smoothing or ARIMA) for regular use by financial institutions and central bank analysts to enhance forecasting precision.</a:t>
            </a:r>
          </a:p>
          <a:p>
            <a:pPr marL="685800">
              <a:lnSpc>
                <a:spcPct val="115000"/>
              </a:lnSpc>
            </a:pPr>
            <a:r>
              <a:rPr lang="en-US" sz="2400" kern="100" dirty="0">
                <a:effectLst/>
                <a:latin typeface="Times New Roman" panose="02020603050405020304" pitchFamily="18" charset="0"/>
                <a:ea typeface="游明朝" panose="02020400000000000000" pitchFamily="18" charset="-128"/>
                <a:cs typeface="Times New Roman" panose="02020603050405020304" pitchFamily="18" charset="0"/>
              </a:rPr>
              <a:t>Use machine learning–based regime detection to inform risk-adjusted investment strategies and enhance the timing of monetary policy interventions.</a:t>
            </a:r>
          </a:p>
          <a:p>
            <a:pPr marL="685800">
              <a:lnSpc>
                <a:spcPct val="115000"/>
              </a:lnSpc>
            </a:pPr>
            <a:r>
              <a:rPr lang="en-US" sz="2400" kern="100" dirty="0">
                <a:effectLst/>
                <a:latin typeface="Times New Roman" panose="02020603050405020304" pitchFamily="18" charset="0"/>
                <a:ea typeface="游明朝" panose="02020400000000000000" pitchFamily="18" charset="-128"/>
                <a:cs typeface="Times New Roman" panose="02020603050405020304" pitchFamily="18" charset="0"/>
              </a:rPr>
              <a:t>Prioritize identified key indicators (e.g., inflation, interest rates) in macroeconomic policy targeting, exchange rate management, and central bank communications.</a:t>
            </a:r>
            <a:endParaRPr lang="en-US" sz="2400" dirty="0"/>
          </a:p>
        </p:txBody>
      </p:sp>
      <p:sp>
        <p:nvSpPr>
          <p:cNvPr id="4" name="TextBox 3">
            <a:extLst>
              <a:ext uri="{FF2B5EF4-FFF2-40B4-BE49-F238E27FC236}">
                <a16:creationId xmlns:a16="http://schemas.microsoft.com/office/drawing/2014/main" id="{DADAB3A3-073B-F907-4F0B-79F8CEB43008}"/>
              </a:ext>
            </a:extLst>
          </p:cNvPr>
          <p:cNvSpPr txBox="1"/>
          <p:nvPr/>
        </p:nvSpPr>
        <p:spPr>
          <a:xfrm>
            <a:off x="387077" y="129026"/>
            <a:ext cx="4214615"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Recommendation</a:t>
            </a:r>
            <a:r>
              <a:rPr lang="en-US"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838200" y="1928812"/>
            <a:ext cx="10515600" cy="228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                     </a:t>
            </a:r>
            <a:r>
              <a:rPr lang="en-US" sz="9600">
                <a:latin typeface="Times New Roman"/>
                <a:ea typeface="Times New Roman"/>
                <a:cs typeface="Times New Roman"/>
                <a:sym typeface="Times New Roman"/>
              </a:rPr>
              <a:t>The end!</a:t>
            </a:r>
            <a:br>
              <a:rPr lang="en-US" sz="4400">
                <a:latin typeface="Times New Roman"/>
                <a:ea typeface="Times New Roman"/>
                <a:cs typeface="Times New Roman"/>
                <a:sym typeface="Times New Roman"/>
              </a:rPr>
            </a:b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5"/>
        <p:cNvGrpSpPr/>
        <p:nvPr/>
      </p:nvGrpSpPr>
      <p:grpSpPr>
        <a:xfrm>
          <a:off x="0" y="0"/>
          <a:ext cx="0" cy="0"/>
          <a:chOff x="0" y="0"/>
          <a:chExt cx="0" cy="0"/>
        </a:xfrm>
      </p:grpSpPr>
      <p:sp>
        <p:nvSpPr>
          <p:cNvPr id="25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Google Shape;247;p34"/>
          <p:cNvSpPr txBox="1">
            <a:spLocks noGrp="1"/>
          </p:cNvSpPr>
          <p:nvPr>
            <p:ph type="title"/>
          </p:nvPr>
        </p:nvSpPr>
        <p:spPr>
          <a:xfrm>
            <a:off x="1028700" y="1967266"/>
            <a:ext cx="2628900" cy="2547257"/>
          </a:xfrm>
          <a:prstGeom prst="rect">
            <a:avLst/>
          </a:prstGeom>
          <a:noFill/>
        </p:spPr>
        <p:txBody>
          <a:bodyPr spcFirstLastPara="1" lIns="91425" tIns="45700" rIns="91425" bIns="45700" anchor="ctr" anchorCtr="0">
            <a:normAutofit/>
          </a:bodyPr>
          <a:lstStyle/>
          <a:p>
            <a:pPr marL="0" lvl="0" indent="0" algn="ctr" rtl="0">
              <a:spcBef>
                <a:spcPts val="0"/>
              </a:spcBef>
              <a:spcAft>
                <a:spcPts val="0"/>
              </a:spcAft>
              <a:buNone/>
            </a:pPr>
            <a:r>
              <a:rPr lang="en-US" sz="3600">
                <a:solidFill>
                  <a:srgbClr val="FFFFFF"/>
                </a:solidFill>
                <a:latin typeface="Times New Roman"/>
                <a:ea typeface="Times New Roman"/>
                <a:cs typeface="Times New Roman"/>
                <a:sym typeface="Times New Roman"/>
              </a:rPr>
              <a:t>Any Questions?</a:t>
            </a:r>
          </a:p>
        </p:txBody>
      </p:sp>
      <p:pic>
        <p:nvPicPr>
          <p:cNvPr id="9" name="Picture 8" descr="A cartoon of a person thinking&#10;&#10;AI-generated content may be incorrect.">
            <a:extLst>
              <a:ext uri="{FF2B5EF4-FFF2-40B4-BE49-F238E27FC236}">
                <a16:creationId xmlns:a16="http://schemas.microsoft.com/office/drawing/2014/main" id="{3D9F38AC-E3B1-5CA4-3D5E-1C3B09E65698}"/>
              </a:ext>
            </a:extLst>
          </p:cNvPr>
          <p:cNvPicPr>
            <a:picLocks noChangeAspect="1"/>
          </p:cNvPicPr>
          <p:nvPr/>
        </p:nvPicPr>
        <p:blipFill>
          <a:blip r:embed="rId3"/>
          <a:srcRect l="-251" r="897" b="6910"/>
          <a:stretch/>
        </p:blipFill>
        <p:spPr>
          <a:xfrm>
            <a:off x="5754900" y="292659"/>
            <a:ext cx="5096759" cy="51132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15"/>
          <p:cNvSpPr/>
          <p:nvPr/>
        </p:nvSpPr>
        <p:spPr>
          <a:xfrm>
            <a:off x="1114425" y="0"/>
            <a:ext cx="9963150"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8" name="Google Shape;108;p15"/>
          <p:cNvSpPr/>
          <p:nvPr/>
        </p:nvSpPr>
        <p:spPr>
          <a:xfrm>
            <a:off x="1121664" y="0"/>
            <a:ext cx="9938242"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9" name="Google Shape;109;p15"/>
          <p:cNvSpPr txBox="1">
            <a:spLocks noGrp="1"/>
          </p:cNvSpPr>
          <p:nvPr>
            <p:ph type="title"/>
          </p:nvPr>
        </p:nvSpPr>
        <p:spPr>
          <a:xfrm>
            <a:off x="1524003" y="1999615"/>
            <a:ext cx="9144000" cy="2763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7200"/>
              <a:buFont typeface="Calibri"/>
              <a:buNone/>
            </a:pPr>
            <a:r>
              <a:rPr lang="en-US" sz="7200"/>
              <a:t>Business Understanding</a:t>
            </a:r>
            <a:endParaRPr/>
          </a:p>
        </p:txBody>
      </p:sp>
      <p:sp>
        <p:nvSpPr>
          <p:cNvPr id="110" name="Google Shape;110;p15"/>
          <p:cNvSpPr/>
          <p:nvPr/>
        </p:nvSpPr>
        <p:spPr>
          <a:xfrm>
            <a:off x="3718560" y="552478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body" idx="1"/>
          </p:nvPr>
        </p:nvSpPr>
        <p:spPr>
          <a:xfrm>
            <a:off x="838200" y="717284"/>
            <a:ext cx="10515600" cy="5459516"/>
          </a:xfrm>
          <a:prstGeom prst="rect">
            <a:avLst/>
          </a:prstGeom>
        </p:spPr>
        <p:txBody>
          <a:bodyPr spcFirstLastPara="1" wrap="square" lIns="91425" tIns="45700" rIns="91425" bIns="45700" anchor="t" anchorCtr="0">
            <a:noAutofit/>
          </a:bodyPr>
          <a:lstStyle/>
          <a:p>
            <a:r>
              <a:rPr lang="en-US" sz="2400" b="0" i="0" dirty="0">
                <a:effectLst/>
                <a:latin typeface="Times New Roman" panose="02020603050405020304" pitchFamily="18" charset="0"/>
                <a:cs typeface="Times New Roman" panose="02020603050405020304" pitchFamily="18" charset="0"/>
              </a:rPr>
              <a:t>We used data from various sources specifically key macroeconomic indicators as well as other indicators such as the exchange rate(target variable), interest rates such as banking(deposit, lending, overdraft, savings), and central bank rates(T-bills, Cash Reserve, Inter-bank Rates).</a:t>
            </a:r>
          </a:p>
          <a:p>
            <a:r>
              <a:rPr lang="en-US" sz="2400" b="0" i="0" dirty="0">
                <a:effectLst/>
                <a:latin typeface="Times New Roman" panose="02020603050405020304" pitchFamily="18" charset="0"/>
                <a:cs typeface="Times New Roman" panose="02020603050405020304" pitchFamily="18" charset="0"/>
              </a:rPr>
              <a:t>Due to the variation in timeline for the data sources, some daily, monthly, and yearly, we worked using averages and came up with 4 different data sets. Our primary one is the monthly dataset(with some repeat values), and also the yearly average(with no repeat values).</a:t>
            </a:r>
          </a:p>
          <a:p>
            <a:endParaRPr lang="en-US" sz="2400" b="0" i="0" dirty="0">
              <a:effectLst/>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For our initial analysis, we shall work with the monthly dataset and then proceed with the yearly average one especially for modelling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1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7"/>
          <p:cNvSpPr txBox="1">
            <a:spLocks noGrp="1"/>
          </p:cNvSpPr>
          <p:nvPr>
            <p:ph type="title"/>
          </p:nvPr>
        </p:nvSpPr>
        <p:spPr>
          <a:xfrm>
            <a:off x="369760" y="552091"/>
            <a:ext cx="3600860" cy="54315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Times New Roman"/>
              <a:buNone/>
            </a:pPr>
            <a:r>
              <a:rPr lang="en-US" sz="5400" dirty="0">
                <a:latin typeface="Times New Roman"/>
                <a:ea typeface="Times New Roman"/>
                <a:cs typeface="Times New Roman"/>
                <a:sym typeface="Times New Roman"/>
              </a:rPr>
              <a:t>  Objectives</a:t>
            </a:r>
            <a:endParaRPr sz="5400" dirty="0">
              <a:latin typeface="Times New Roman"/>
              <a:ea typeface="Times New Roman"/>
              <a:cs typeface="Times New Roman"/>
              <a:sym typeface="Times New Roman"/>
            </a:endParaRPr>
          </a:p>
        </p:txBody>
      </p:sp>
      <p:sp>
        <p:nvSpPr>
          <p:cNvPr id="123" name="Google Shape;123;p17"/>
          <p:cNvSpPr/>
          <p:nvPr/>
        </p:nvSpPr>
        <p:spPr>
          <a:xfrm rot="5400000">
            <a:off x="2543983" y="3258715"/>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7"/>
          <p:cNvSpPr txBox="1">
            <a:spLocks noGrp="1"/>
          </p:cNvSpPr>
          <p:nvPr>
            <p:ph type="body" idx="1"/>
          </p:nvPr>
        </p:nvSpPr>
        <p:spPr>
          <a:xfrm>
            <a:off x="4875011" y="900113"/>
            <a:ext cx="7089914" cy="5729287"/>
          </a:xfrm>
          <a:prstGeom prst="rect">
            <a:avLst/>
          </a:prstGeom>
          <a:noFill/>
          <a:ln>
            <a:noFill/>
          </a:ln>
        </p:spPr>
        <p:txBody>
          <a:bodyPr spcFirstLastPara="1" wrap="square" lIns="91425" tIns="45700" rIns="91425" bIns="45700" anchor="ctr" anchorCtr="0">
            <a:normAutofit fontScale="55000" lnSpcReduction="20000"/>
          </a:bodyPr>
          <a:lstStyle/>
          <a:p>
            <a:pPr marL="0" lvl="0" indent="0" algn="l" rtl="0">
              <a:lnSpc>
                <a:spcPct val="90000"/>
              </a:lnSpc>
              <a:spcBef>
                <a:spcPts val="0"/>
              </a:spcBef>
              <a:spcAft>
                <a:spcPts val="0"/>
              </a:spcAft>
              <a:buClr>
                <a:schemeClr val="dk1"/>
              </a:buClr>
              <a:buSzPct val="100000"/>
              <a:buNone/>
            </a:pPr>
            <a:endParaRPr sz="2200" b="0" i="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sz="2200" b="0" i="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sz="2900" b="0" i="0" dirty="0">
              <a:latin typeface="Times New Roman"/>
              <a:ea typeface="Times New Roman"/>
              <a:cs typeface="Times New Roman"/>
              <a:sym typeface="Times New Roman"/>
            </a:endParaRPr>
          </a:p>
          <a:p>
            <a:pPr marL="342900" marR="0" lvl="0" indent="-342900" algn="just">
              <a:lnSpc>
                <a:spcPct val="115000"/>
              </a:lnSpc>
              <a:spcAft>
                <a:spcPts val="800"/>
              </a:spcAft>
              <a:buFont typeface="+mj-lt"/>
              <a:buAutoNum type="arabicPeriod"/>
              <a:tabLst>
                <a:tab pos="457200" algn="l"/>
              </a:tabLst>
            </a:pPr>
            <a:r>
              <a:rPr lang="en-US" sz="4200" kern="100" dirty="0">
                <a:effectLst/>
                <a:latin typeface="Times New Roman" panose="02020603050405020304" pitchFamily="18" charset="0"/>
                <a:ea typeface="游明朝" panose="02020400000000000000" pitchFamily="18" charset="-128"/>
                <a:cs typeface="Times New Roman" panose="02020603050405020304" pitchFamily="18" charset="0"/>
              </a:rPr>
              <a:t>To conduct exploratory data analysis (EDA) on the USD/KES exchange rate from 2003 to 2023, identifying major trends, seasonal patterns, and conducting time series decomposition.</a:t>
            </a:r>
          </a:p>
          <a:p>
            <a:pPr marL="342900" marR="0" lvl="0" indent="-342900" algn="just">
              <a:lnSpc>
                <a:spcPct val="115000"/>
              </a:lnSpc>
              <a:spcAft>
                <a:spcPts val="800"/>
              </a:spcAft>
              <a:buFont typeface="+mj-lt"/>
              <a:buAutoNum type="arabicPeriod"/>
              <a:tabLst>
                <a:tab pos="457200" algn="l"/>
              </a:tabLst>
            </a:pPr>
            <a:r>
              <a:rPr lang="en-US" sz="4200" kern="100" dirty="0">
                <a:effectLst/>
                <a:latin typeface="Times New Roman" panose="02020603050405020304" pitchFamily="18" charset="0"/>
                <a:ea typeface="游明朝" panose="02020400000000000000" pitchFamily="18" charset="-128"/>
                <a:cs typeface="Times New Roman" panose="02020603050405020304" pitchFamily="18" charset="0"/>
              </a:rPr>
              <a:t>To develop and compare time series forecasting models to predict exchange rate movements in 2024 and validate forecasts against actual 2024 data.</a:t>
            </a:r>
          </a:p>
          <a:p>
            <a:pPr marL="342900" marR="0" lvl="0" indent="-342900" algn="just">
              <a:lnSpc>
                <a:spcPct val="115000"/>
              </a:lnSpc>
              <a:spcAft>
                <a:spcPts val="800"/>
              </a:spcAft>
              <a:buFont typeface="+mj-lt"/>
              <a:buAutoNum type="arabicPeriod"/>
              <a:tabLst>
                <a:tab pos="457200" algn="l"/>
              </a:tabLst>
            </a:pPr>
            <a:r>
              <a:rPr lang="en-US" sz="4200" kern="100" dirty="0">
                <a:effectLst/>
                <a:latin typeface="Times New Roman" panose="02020603050405020304" pitchFamily="18" charset="0"/>
                <a:ea typeface="游明朝" panose="02020400000000000000" pitchFamily="18" charset="-128"/>
                <a:cs typeface="Times New Roman" panose="02020603050405020304" pitchFamily="18" charset="0"/>
              </a:rPr>
              <a:t>To apply supervised learning techniques to detect distinct volatility or trend regimes in USD/KES exchange rate data.</a:t>
            </a:r>
          </a:p>
          <a:p>
            <a:pPr marL="342900" marR="0" lvl="0" indent="-342900" algn="just">
              <a:lnSpc>
                <a:spcPct val="115000"/>
              </a:lnSpc>
              <a:spcAft>
                <a:spcPts val="800"/>
              </a:spcAft>
              <a:buFont typeface="+mj-lt"/>
              <a:buAutoNum type="arabicPeriod"/>
              <a:tabLst>
                <a:tab pos="457200" algn="l"/>
              </a:tabLst>
            </a:pPr>
            <a:r>
              <a:rPr lang="en-US" sz="4200" dirty="0">
                <a:latin typeface="Times New Roman" panose="02020603050405020304" pitchFamily="18" charset="0"/>
                <a:ea typeface="Times New Roman"/>
                <a:cs typeface="Times New Roman" panose="02020603050405020304" pitchFamily="18" charset="0"/>
                <a:sym typeface="Times New Roman"/>
              </a:rPr>
              <a:t> </a:t>
            </a:r>
            <a:r>
              <a:rPr lang="en-US" sz="4200" kern="100" dirty="0">
                <a:effectLst/>
                <a:latin typeface="Times New Roman" panose="02020603050405020304" pitchFamily="18" charset="0"/>
                <a:ea typeface="游明朝" panose="02020400000000000000" pitchFamily="18" charset="-128"/>
                <a:cs typeface="Times New Roman" panose="02020603050405020304" pitchFamily="18" charset="0"/>
              </a:rPr>
              <a:t>To determine the macroeconomic indicators with the greatest influence on exchange rate behavior.</a:t>
            </a:r>
          </a:p>
          <a:p>
            <a:pPr marL="228600" lvl="0" indent="-187325" algn="l" rtl="0">
              <a:lnSpc>
                <a:spcPct val="90000"/>
              </a:lnSpc>
              <a:spcBef>
                <a:spcPts val="1000"/>
              </a:spcBef>
              <a:spcAft>
                <a:spcPts val="0"/>
              </a:spcAft>
              <a:buClr>
                <a:schemeClr val="dk1"/>
              </a:buClr>
              <a:buSzPct val="100000"/>
              <a:buNone/>
            </a:pPr>
            <a:endParaRPr sz="2000" dirty="0">
              <a:latin typeface="Times New Roman"/>
              <a:ea typeface="Times New Roman"/>
              <a:cs typeface="Times New Roman"/>
              <a:sym typeface="Times New Roman"/>
            </a:endParaRPr>
          </a:p>
          <a:p>
            <a:pPr marL="228600" lvl="0" indent="-187325" algn="l" rtl="0">
              <a:lnSpc>
                <a:spcPct val="90000"/>
              </a:lnSpc>
              <a:spcBef>
                <a:spcPts val="1000"/>
              </a:spcBef>
              <a:spcAft>
                <a:spcPts val="0"/>
              </a:spcAft>
              <a:buClr>
                <a:schemeClr val="dk1"/>
              </a:buClr>
              <a:buSzPct val="100000"/>
              <a:buNone/>
            </a:pPr>
            <a:endParaRPr sz="2000" dirty="0">
              <a:latin typeface="Times New Roman"/>
              <a:ea typeface="Times New Roman"/>
              <a:cs typeface="Times New Roman"/>
              <a:sym typeface="Times New Roman"/>
            </a:endParaRPr>
          </a:p>
          <a:p>
            <a:pPr marL="228600" lvl="0" indent="-187325" algn="l" rtl="0">
              <a:lnSpc>
                <a:spcPct val="90000"/>
              </a:lnSpc>
              <a:spcBef>
                <a:spcPts val="1000"/>
              </a:spcBef>
              <a:spcAft>
                <a:spcPts val="0"/>
              </a:spcAft>
              <a:buClr>
                <a:schemeClr val="dk1"/>
              </a:buClr>
              <a:buSzPct val="100000"/>
              <a:buNone/>
            </a:pPr>
            <a:endParaRPr sz="2000" dirty="0">
              <a:latin typeface="Times New Roman"/>
              <a:ea typeface="Times New Roman"/>
              <a:cs typeface="Times New Roman"/>
              <a:sym typeface="Times New Roman"/>
            </a:endParaRPr>
          </a:p>
          <a:p>
            <a:pPr marL="228600" lvl="0" indent="-187325" algn="l" rtl="0">
              <a:lnSpc>
                <a:spcPct val="90000"/>
              </a:lnSpc>
              <a:spcBef>
                <a:spcPts val="1000"/>
              </a:spcBef>
              <a:spcAft>
                <a:spcPts val="0"/>
              </a:spcAft>
              <a:buClr>
                <a:schemeClr val="dk1"/>
              </a:buClr>
              <a:buSzPct val="100000"/>
              <a:buNone/>
            </a:pPr>
            <a:endParaRPr sz="20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18"/>
          <p:cNvSpPr/>
          <p:nvPr/>
        </p:nvSpPr>
        <p:spPr>
          <a:xfrm>
            <a:off x="-2628215"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8"/>
          <p:cNvSpPr txBox="1">
            <a:spLocks noGrp="1"/>
          </p:cNvSpPr>
          <p:nvPr>
            <p:ph type="title"/>
          </p:nvPr>
        </p:nvSpPr>
        <p:spPr>
          <a:xfrm>
            <a:off x="841248" y="548640"/>
            <a:ext cx="3600860" cy="54315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Times New Roman"/>
              <a:buNone/>
            </a:pPr>
            <a:r>
              <a:rPr lang="en-US" sz="5400" dirty="0">
                <a:latin typeface="Times New Roman"/>
                <a:ea typeface="Times New Roman"/>
                <a:cs typeface="Times New Roman"/>
                <a:sym typeface="Times New Roman"/>
              </a:rPr>
              <a:t>Methods</a:t>
            </a:r>
            <a:endParaRPr sz="5400" dirty="0">
              <a:latin typeface="Times New Roman"/>
              <a:ea typeface="Times New Roman"/>
              <a:cs typeface="Times New Roman"/>
              <a:sym typeface="Times New Roman"/>
            </a:endParaRPr>
          </a:p>
        </p:txBody>
      </p:sp>
      <p:sp>
        <p:nvSpPr>
          <p:cNvPr id="131" name="Google Shape;131;p18"/>
          <p:cNvSpPr/>
          <p:nvPr/>
        </p:nvSpPr>
        <p:spPr>
          <a:xfrm rot="5400000">
            <a:off x="2543983" y="3258715"/>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8"/>
          <p:cNvSpPr txBox="1">
            <a:spLocks noGrp="1"/>
          </p:cNvSpPr>
          <p:nvPr>
            <p:ph type="body" idx="1"/>
          </p:nvPr>
        </p:nvSpPr>
        <p:spPr>
          <a:xfrm>
            <a:off x="5126418" y="552091"/>
            <a:ext cx="6224335" cy="54315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200"/>
              <a:buNone/>
            </a:pPr>
            <a:r>
              <a:rPr lang="en-US" sz="2200" dirty="0">
                <a:latin typeface="Times New Roman" panose="02020603050405020304" pitchFamily="18" charset="0"/>
                <a:ea typeface="Times New Roman"/>
                <a:cs typeface="Times New Roman" panose="02020603050405020304" pitchFamily="18" charset="0"/>
                <a:sym typeface="Times New Roman"/>
              </a:rPr>
              <a:t>The methods used in the analysis are as follows:</a:t>
            </a:r>
            <a:endParaRPr dirty="0">
              <a:latin typeface="Times New Roman" panose="02020603050405020304" pitchFamily="18" charset="0"/>
              <a:cs typeface="Times New Roman" panose="02020603050405020304" pitchFamily="18" charset="0"/>
            </a:endParaRPr>
          </a:p>
          <a:p>
            <a:pPr marL="514350" lvl="0" indent="-514350" algn="l" rtl="0">
              <a:lnSpc>
                <a:spcPct val="90000"/>
              </a:lnSpc>
              <a:spcBef>
                <a:spcPts val="1000"/>
              </a:spcBef>
              <a:spcAft>
                <a:spcPts val="0"/>
              </a:spcAft>
              <a:buClr>
                <a:schemeClr val="dk1"/>
              </a:buClr>
              <a:buSzPts val="2200"/>
              <a:buFont typeface="Calibri"/>
              <a:buAutoNum type="arabicPeriod"/>
            </a:pPr>
            <a:r>
              <a:rPr lang="en-US" sz="2400" dirty="0">
                <a:latin typeface="Times New Roman" panose="02020603050405020304" pitchFamily="18" charset="0"/>
                <a:ea typeface="Times New Roman"/>
                <a:cs typeface="Times New Roman" panose="02020603050405020304" pitchFamily="18" charset="0"/>
                <a:sym typeface="Times New Roman"/>
              </a:rPr>
              <a:t>Data Collection</a:t>
            </a:r>
            <a:endParaRPr sz="2400" dirty="0">
              <a:latin typeface="Times New Roman" panose="02020603050405020304" pitchFamily="18" charset="0"/>
              <a:cs typeface="Times New Roman" panose="02020603050405020304" pitchFamily="18" charset="0"/>
            </a:endParaRPr>
          </a:p>
          <a:p>
            <a:pPr marL="514350" lvl="0" indent="-514350" algn="l" rtl="0">
              <a:lnSpc>
                <a:spcPct val="90000"/>
              </a:lnSpc>
              <a:spcBef>
                <a:spcPts val="1000"/>
              </a:spcBef>
              <a:spcAft>
                <a:spcPts val="0"/>
              </a:spcAft>
              <a:buClr>
                <a:schemeClr val="dk1"/>
              </a:buClr>
              <a:buSzPts val="2200"/>
              <a:buFont typeface="Calibri"/>
              <a:buAutoNum type="arabicPeriod"/>
            </a:pPr>
            <a:r>
              <a:rPr lang="en-US" sz="2400" dirty="0">
                <a:latin typeface="Times New Roman" panose="02020603050405020304" pitchFamily="18" charset="0"/>
                <a:ea typeface="Times New Roman"/>
                <a:cs typeface="Times New Roman" panose="02020603050405020304" pitchFamily="18" charset="0"/>
                <a:sym typeface="Times New Roman"/>
              </a:rPr>
              <a:t>Exploratory Data Analysis</a:t>
            </a:r>
            <a:endParaRPr sz="2400" dirty="0">
              <a:latin typeface="Times New Roman" panose="02020603050405020304" pitchFamily="18" charset="0"/>
              <a:cs typeface="Times New Roman" panose="02020603050405020304" pitchFamily="18" charset="0"/>
            </a:endParaRPr>
          </a:p>
          <a:p>
            <a:pPr marL="514350" lvl="0" indent="-514350" algn="l" rtl="0">
              <a:lnSpc>
                <a:spcPct val="90000"/>
              </a:lnSpc>
              <a:spcBef>
                <a:spcPts val="1000"/>
              </a:spcBef>
              <a:spcAft>
                <a:spcPts val="0"/>
              </a:spcAft>
              <a:buClr>
                <a:schemeClr val="dk1"/>
              </a:buClr>
              <a:buSzPts val="2200"/>
              <a:buFont typeface="Calibri"/>
              <a:buAutoNum type="arabicPeriod"/>
            </a:pPr>
            <a:r>
              <a:rPr lang="en-US" sz="2400" dirty="0">
                <a:latin typeface="Times New Roman" panose="02020603050405020304" pitchFamily="18" charset="0"/>
                <a:ea typeface="Times New Roman"/>
                <a:cs typeface="Times New Roman" panose="02020603050405020304" pitchFamily="18" charset="0"/>
                <a:sym typeface="Times New Roman"/>
              </a:rPr>
              <a:t>Data Cleaning</a:t>
            </a:r>
          </a:p>
          <a:p>
            <a:pPr marL="514350" indent="-514350">
              <a:buSzPts val="2200"/>
              <a:buFont typeface="Calibri"/>
              <a:buAutoNum type="arabicPeriod"/>
            </a:pPr>
            <a:r>
              <a:rPr lang="en-US" sz="2400" dirty="0">
                <a:latin typeface="Times New Roman" panose="02020603050405020304" pitchFamily="18" charset="0"/>
                <a:ea typeface="Times New Roman"/>
                <a:cs typeface="Times New Roman" panose="02020603050405020304" pitchFamily="18" charset="0"/>
                <a:sym typeface="Times New Roman"/>
              </a:rPr>
              <a:t>Data visualization</a:t>
            </a:r>
          </a:p>
          <a:p>
            <a:pPr marL="514350" indent="-514350">
              <a:buSzPts val="2200"/>
              <a:buFont typeface="Calibri"/>
              <a:buAutoNum type="arabicPeriod"/>
            </a:pPr>
            <a:r>
              <a:rPr lang="en-US" sz="2400" dirty="0">
                <a:latin typeface="Times New Roman" panose="02020603050405020304" pitchFamily="18" charset="0"/>
                <a:ea typeface="Times New Roman"/>
                <a:cs typeface="Times New Roman" panose="02020603050405020304" pitchFamily="18" charset="0"/>
                <a:sym typeface="Times New Roman"/>
              </a:rPr>
              <a:t>Statistical Analysis - correlations</a:t>
            </a:r>
            <a:endParaRPr lang="en-US" sz="2400" dirty="0">
              <a:latin typeface="Times New Roman" panose="02020603050405020304" pitchFamily="18" charset="0"/>
              <a:cs typeface="Times New Roman" panose="02020603050405020304" pitchFamily="18" charset="0"/>
            </a:endParaRPr>
          </a:p>
          <a:p>
            <a:pPr marL="514350" lvl="0" indent="-514350" algn="l" rtl="0">
              <a:lnSpc>
                <a:spcPct val="90000"/>
              </a:lnSpc>
              <a:spcBef>
                <a:spcPts val="1000"/>
              </a:spcBef>
              <a:spcAft>
                <a:spcPts val="0"/>
              </a:spcAft>
              <a:buClr>
                <a:schemeClr val="dk1"/>
              </a:buClr>
              <a:buSzPts val="2200"/>
              <a:buFont typeface="Calibri"/>
              <a:buAutoNum type="arabicPeriod"/>
            </a:pPr>
            <a:r>
              <a:rPr lang="en-US" sz="2400" dirty="0">
                <a:latin typeface="Times New Roman" panose="02020603050405020304" pitchFamily="18" charset="0"/>
                <a:cs typeface="Times New Roman" panose="02020603050405020304" pitchFamily="18" charset="0"/>
                <a:sym typeface="Times New Roman"/>
              </a:rPr>
              <a:t>Modeling</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9"/>
          <p:cNvSpPr/>
          <p:nvPr/>
        </p:nvSpPr>
        <p:spPr>
          <a:xfrm>
            <a:off x="1114425" y="0"/>
            <a:ext cx="9963150"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9" name="Google Shape;139;p19"/>
          <p:cNvSpPr/>
          <p:nvPr/>
        </p:nvSpPr>
        <p:spPr>
          <a:xfrm>
            <a:off x="1121664" y="0"/>
            <a:ext cx="9948672"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0" name="Google Shape;140;p19"/>
          <p:cNvSpPr txBox="1">
            <a:spLocks noGrp="1"/>
          </p:cNvSpPr>
          <p:nvPr>
            <p:ph type="title"/>
          </p:nvPr>
        </p:nvSpPr>
        <p:spPr>
          <a:xfrm>
            <a:off x="1524003" y="1999615"/>
            <a:ext cx="9144000" cy="276402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7200"/>
              <a:buFont typeface="Calibri"/>
              <a:buNone/>
            </a:pPr>
            <a:r>
              <a:rPr lang="en-US" sz="7200" i="0" u="none" strike="noStrike" cap="none">
                <a:solidFill>
                  <a:schemeClr val="dk1"/>
                </a:solidFill>
                <a:latin typeface="Times New Roman"/>
                <a:ea typeface="Times New Roman"/>
                <a:cs typeface="Times New Roman"/>
                <a:sym typeface="Times New Roman"/>
              </a:rPr>
              <a:t>Data </a:t>
            </a:r>
            <a:r>
              <a:rPr lang="en-US" sz="7200">
                <a:latin typeface="Times New Roman"/>
                <a:ea typeface="Times New Roman"/>
                <a:cs typeface="Times New Roman"/>
                <a:sym typeface="Times New Roman"/>
              </a:rPr>
              <a:t>Understanding</a:t>
            </a:r>
            <a:endParaRPr>
              <a:latin typeface="Times New Roman"/>
              <a:ea typeface="Times New Roman"/>
              <a:cs typeface="Times New Roman"/>
              <a:sym typeface="Times New Roman"/>
            </a:endParaRPr>
          </a:p>
        </p:txBody>
      </p:sp>
      <p:sp>
        <p:nvSpPr>
          <p:cNvPr id="141" name="Google Shape;141;p19"/>
          <p:cNvSpPr/>
          <p:nvPr/>
        </p:nvSpPr>
        <p:spPr>
          <a:xfrm>
            <a:off x="3718560" y="5524786"/>
            <a:ext cx="4754880" cy="27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6871688" y="1286731"/>
            <a:ext cx="5320261" cy="3509762"/>
          </a:xfrm>
          <a:prstGeom prst="rect">
            <a:avLst/>
          </a:prstGeom>
          <a:noFill/>
          <a:ln>
            <a:noFill/>
          </a:ln>
        </p:spPr>
        <p:txBody>
          <a:bodyPr spcFirstLastPara="1" wrap="square" lIns="91425" tIns="91425" rIns="91425" bIns="91425" anchor="ctr" anchorCtr="0">
            <a:noAutofit/>
          </a:bodyPr>
          <a:lstStyle/>
          <a:p>
            <a:pPr marL="342900" lvl="0" indent="-342900" rtl="0">
              <a:spcBef>
                <a:spcPts val="0"/>
              </a:spcBef>
              <a:spcAft>
                <a:spcPts val="0"/>
              </a:spcAft>
              <a:buFont typeface="Arial" panose="020B0604020202020204" pitchFamily="34" charset="0"/>
              <a:buChar char="•"/>
            </a:pPr>
            <a:r>
              <a:rPr lang="en-US" sz="2000" dirty="0"/>
              <a:t>From 2005 to 2008, the Kenyan Shilling steadily strengthened but weakened sharply during the 2008–2009 and 2011–2012 election-related tensions.</a:t>
            </a:r>
          </a:p>
          <a:p>
            <a:pPr marL="342900" lvl="0" indent="-342900" rtl="0">
              <a:spcBef>
                <a:spcPts val="0"/>
              </a:spcBef>
              <a:spcAft>
                <a:spcPts val="0"/>
              </a:spcAft>
              <a:buFont typeface="Arial" panose="020B0604020202020204" pitchFamily="34" charset="0"/>
              <a:buChar char="•"/>
            </a:pPr>
            <a:br>
              <a:rPr lang="en-US" sz="2000" dirty="0"/>
            </a:br>
            <a:r>
              <a:rPr lang="en-US" sz="2000" dirty="0"/>
              <a:t>A significant depreciation occurred from 2022 to 2024, likely due to increased government borrowing and looming debt repayments.</a:t>
            </a:r>
            <a:endParaRPr sz="20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861995C-5253-E6A8-9643-99B19008EBA3}"/>
              </a:ext>
            </a:extLst>
          </p:cNvPr>
          <p:cNvPicPr>
            <a:picLocks noChangeAspect="1"/>
          </p:cNvPicPr>
          <p:nvPr/>
        </p:nvPicPr>
        <p:blipFill>
          <a:blip r:embed="rId3"/>
          <a:stretch>
            <a:fillRect/>
          </a:stretch>
        </p:blipFill>
        <p:spPr>
          <a:xfrm>
            <a:off x="181138" y="761088"/>
            <a:ext cx="6575566" cy="48238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23"/>
          <p:cNvSpPr/>
          <p:nvPr/>
        </p:nvSpPr>
        <p:spPr>
          <a:xfrm>
            <a:off x="1114425" y="0"/>
            <a:ext cx="9963150"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9" name="Google Shape;169;p23"/>
          <p:cNvSpPr/>
          <p:nvPr/>
        </p:nvSpPr>
        <p:spPr>
          <a:xfrm>
            <a:off x="1121664" y="0"/>
            <a:ext cx="9938242"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 name="Google Shape;170;p23"/>
          <p:cNvSpPr txBox="1">
            <a:spLocks noGrp="1"/>
          </p:cNvSpPr>
          <p:nvPr>
            <p:ph type="title"/>
          </p:nvPr>
        </p:nvSpPr>
        <p:spPr>
          <a:xfrm>
            <a:off x="1524003" y="1999615"/>
            <a:ext cx="9144000" cy="2763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7200"/>
              <a:buFont typeface="Calibri"/>
              <a:buNone/>
            </a:pPr>
            <a:r>
              <a:rPr lang="en-US" sz="7200" i="0" u="none" strike="noStrike" cap="none">
                <a:solidFill>
                  <a:schemeClr val="dk1"/>
                </a:solidFill>
                <a:latin typeface="Times New Roman"/>
                <a:ea typeface="Times New Roman"/>
                <a:cs typeface="Times New Roman"/>
                <a:sym typeface="Times New Roman"/>
              </a:rPr>
              <a:t>Data </a:t>
            </a:r>
            <a:r>
              <a:rPr lang="en-US" sz="7200">
                <a:latin typeface="Times New Roman"/>
                <a:ea typeface="Times New Roman"/>
                <a:cs typeface="Times New Roman"/>
                <a:sym typeface="Times New Roman"/>
              </a:rPr>
              <a:t>Analysis</a:t>
            </a:r>
            <a:endParaRPr>
              <a:latin typeface="Times New Roman"/>
              <a:ea typeface="Times New Roman"/>
              <a:cs typeface="Times New Roman"/>
              <a:sym typeface="Times New Roman"/>
            </a:endParaRPr>
          </a:p>
        </p:txBody>
      </p:sp>
      <p:sp>
        <p:nvSpPr>
          <p:cNvPr id="171" name="Google Shape;171;p23"/>
          <p:cNvSpPr/>
          <p:nvPr/>
        </p:nvSpPr>
        <p:spPr>
          <a:xfrm>
            <a:off x="3718560" y="5524786"/>
            <a:ext cx="4755000" cy="2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1244</Words>
  <Application>Microsoft Office PowerPoint</Application>
  <PresentationFormat>Widescreen</PresentationFormat>
  <Paragraphs>253</Paragraphs>
  <Slides>28</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Calibri</vt:lpstr>
      <vt:lpstr>Times New Roman</vt:lpstr>
      <vt:lpstr>Office Theme</vt:lpstr>
      <vt:lpstr>MOVIE INDUSTRY ANALYSIS</vt:lpstr>
      <vt:lpstr>Overview</vt:lpstr>
      <vt:lpstr>Business Understanding</vt:lpstr>
      <vt:lpstr>PowerPoint Presentation</vt:lpstr>
      <vt:lpstr>  Objectives</vt:lpstr>
      <vt:lpstr>Methods</vt:lpstr>
      <vt:lpstr>Data Understanding</vt:lpstr>
      <vt:lpstr>PowerPoint Presentation</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Foreign Direct Investment and IBRD loans and IDA credits (DOD, current US$) vs Exchange rate</vt:lpstr>
      <vt:lpstr>Unemployment Rate vs Exchange Rate</vt:lpstr>
      <vt:lpstr>Cross Correlation for all the variables</vt:lpstr>
      <vt:lpstr>Modeling</vt:lpstr>
      <vt:lpstr>PowerPoint Presentation</vt:lpstr>
      <vt:lpstr>Xgboost Model</vt:lpstr>
      <vt:lpstr>Summary of all used models</vt:lpstr>
      <vt:lpstr>Conclusion </vt:lpstr>
      <vt:lpstr>Conclusion </vt:lpstr>
      <vt:lpstr>PowerPoint Presentation</vt:lpstr>
      <vt:lpstr>                     The end! </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Selihom Werede</cp:lastModifiedBy>
  <cp:revision>3</cp:revision>
  <dcterms:modified xsi:type="dcterms:W3CDTF">2025-06-02T20:23:59Z</dcterms:modified>
</cp:coreProperties>
</file>